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65" r:id="rId3"/>
    <p:sldId id="273" r:id="rId4"/>
    <p:sldId id="280" r:id="rId5"/>
    <p:sldId id="274" r:id="rId6"/>
    <p:sldId id="275" r:id="rId7"/>
    <p:sldId id="276" r:id="rId8"/>
    <p:sldId id="277" r:id="rId9"/>
    <p:sldId id="278" r:id="rId10"/>
    <p:sldId id="279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555"/>
    <a:srgbClr val="2A5244"/>
    <a:srgbClr val="325D69"/>
    <a:srgbClr val="3F6495"/>
    <a:srgbClr val="477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7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9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Z:\!&#1044;&#1048;&#1080;&#1057;&#1056;\06.%20&#1054;&#1056;&#1042;\08.%20&#1054;&#1056;&#1042;%20&#1074;%20&#1052;&#1054;\&#1048;&#1090;&#1086;&#1075;&#1080;%20&#1088;&#1077;&#1081;&#1090;&#1080;&#1085;&#1075;&#1072;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Лист2!$B$2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Лист2!$A$3:$A$17</c:f>
              <c:strCache>
                <c:ptCount val="14"/>
                <c:pt idx="0">
                  <c:v>Междуреченский городской округ</c:v>
                </c:pt>
                <c:pt idx="1">
                  <c:v>Новокузнецкий городской округ</c:v>
                </c:pt>
                <c:pt idx="2">
                  <c:v>Ленинск-Кузнецкий городской округ</c:v>
                </c:pt>
                <c:pt idx="3">
                  <c:v>Таштагольский муниципальный район</c:v>
                </c:pt>
                <c:pt idx="4">
                  <c:v>Кемеровский муниципальный округ</c:v>
                </c:pt>
                <c:pt idx="5">
                  <c:v>Осинниковский городской округ</c:v>
                </c:pt>
                <c:pt idx="6">
                  <c:v>Прокопьевский муниципальный округ</c:v>
                </c:pt>
                <c:pt idx="7">
                  <c:v>Киселевский городской округ</c:v>
                </c:pt>
                <c:pt idx="8">
                  <c:v>Беловский городской округ</c:v>
                </c:pt>
                <c:pt idx="9">
                  <c:v>Прокопьевский городской округ</c:v>
                </c:pt>
                <c:pt idx="10">
                  <c:v>Юргинский городской округ</c:v>
                </c:pt>
                <c:pt idx="11">
                  <c:v>Кемеровский городской округ</c:v>
                </c:pt>
                <c:pt idx="12">
                  <c:v>Ленинск-Кузнецкий муниципальный округ</c:v>
                </c:pt>
                <c:pt idx="13">
                  <c:v>Новокузнецкий муниципальный район</c:v>
                </c:pt>
              </c:strCache>
            </c:strRef>
          </c:cat>
          <c:val>
            <c:numRef>
              <c:f>Лист2!$B$3:$B$17</c:f>
            </c:numRef>
          </c:val>
          <c:extLst>
            <c:ext xmlns:c16="http://schemas.microsoft.com/office/drawing/2014/chart" uri="{C3380CC4-5D6E-409C-BE32-E72D297353CC}">
              <c16:uniqueId val="{00000000-F216-4259-B4AF-8F075268CDD4}"/>
            </c:ext>
          </c:extLst>
        </c:ser>
        <c:ser>
          <c:idx val="1"/>
          <c:order val="1"/>
          <c:tx>
            <c:strRef>
              <c:f>Лист2!$C$2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Лист2!$A$3:$A$17</c:f>
              <c:strCache>
                <c:ptCount val="14"/>
                <c:pt idx="0">
                  <c:v>Междуреченский городской округ</c:v>
                </c:pt>
                <c:pt idx="1">
                  <c:v>Новокузнецкий городской округ</c:v>
                </c:pt>
                <c:pt idx="2">
                  <c:v>Ленинск-Кузнецкий городской округ</c:v>
                </c:pt>
                <c:pt idx="3">
                  <c:v>Таштагольский муниципальный район</c:v>
                </c:pt>
                <c:pt idx="4">
                  <c:v>Кемеровский муниципальный округ</c:v>
                </c:pt>
                <c:pt idx="5">
                  <c:v>Осинниковский городской округ</c:v>
                </c:pt>
                <c:pt idx="6">
                  <c:v>Прокопьевский муниципальный округ</c:v>
                </c:pt>
                <c:pt idx="7">
                  <c:v>Киселевский городской округ</c:v>
                </c:pt>
                <c:pt idx="8">
                  <c:v>Беловский городской округ</c:v>
                </c:pt>
                <c:pt idx="9">
                  <c:v>Прокопьевский городской округ</c:v>
                </c:pt>
                <c:pt idx="10">
                  <c:v>Юргинский городской округ</c:v>
                </c:pt>
                <c:pt idx="11">
                  <c:v>Кемеровский городской округ</c:v>
                </c:pt>
                <c:pt idx="12">
                  <c:v>Ленинск-Кузнецкий муниципальный округ</c:v>
                </c:pt>
                <c:pt idx="13">
                  <c:v>Новокузнецкий муниципальный район</c:v>
                </c:pt>
              </c:strCache>
            </c:strRef>
          </c:cat>
          <c:val>
            <c:numRef>
              <c:f>Лист2!$C$3:$C$17</c:f>
            </c:numRef>
          </c:val>
          <c:extLst>
            <c:ext xmlns:c16="http://schemas.microsoft.com/office/drawing/2014/chart" uri="{C3380CC4-5D6E-409C-BE32-E72D297353CC}">
              <c16:uniqueId val="{00000001-F216-4259-B4AF-8F075268CDD4}"/>
            </c:ext>
          </c:extLst>
        </c:ser>
        <c:ser>
          <c:idx val="2"/>
          <c:order val="2"/>
          <c:tx>
            <c:strRef>
              <c:f>Лист2!$D$2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Лист2!$A$3:$A$17</c:f>
              <c:strCache>
                <c:ptCount val="14"/>
                <c:pt idx="0">
                  <c:v>Междуреченский городской округ</c:v>
                </c:pt>
                <c:pt idx="1">
                  <c:v>Новокузнецкий городской округ</c:v>
                </c:pt>
                <c:pt idx="2">
                  <c:v>Ленинск-Кузнецкий городской округ</c:v>
                </c:pt>
                <c:pt idx="3">
                  <c:v>Таштагольский муниципальный район</c:v>
                </c:pt>
                <c:pt idx="4">
                  <c:v>Кемеровский муниципальный округ</c:v>
                </c:pt>
                <c:pt idx="5">
                  <c:v>Осинниковский городской округ</c:v>
                </c:pt>
                <c:pt idx="6">
                  <c:v>Прокопьевский муниципальный округ</c:v>
                </c:pt>
                <c:pt idx="7">
                  <c:v>Киселевский городской округ</c:v>
                </c:pt>
                <c:pt idx="8">
                  <c:v>Беловский городской округ</c:v>
                </c:pt>
                <c:pt idx="9">
                  <c:v>Прокопьевский городской округ</c:v>
                </c:pt>
                <c:pt idx="10">
                  <c:v>Юргинский городской округ</c:v>
                </c:pt>
                <c:pt idx="11">
                  <c:v>Кемеровский городской округ</c:v>
                </c:pt>
                <c:pt idx="12">
                  <c:v>Ленинск-Кузнецкий муниципальный округ</c:v>
                </c:pt>
                <c:pt idx="13">
                  <c:v>Новокузнецкий муниципальный район</c:v>
                </c:pt>
              </c:strCache>
            </c:strRef>
          </c:cat>
          <c:val>
            <c:numRef>
              <c:f>Лист2!$D$3:$D$17</c:f>
            </c:numRef>
          </c:val>
          <c:extLst>
            <c:ext xmlns:c16="http://schemas.microsoft.com/office/drawing/2014/chart" uri="{C3380CC4-5D6E-409C-BE32-E72D297353CC}">
              <c16:uniqueId val="{00000002-F216-4259-B4AF-8F075268CDD4}"/>
            </c:ext>
          </c:extLst>
        </c:ser>
        <c:ser>
          <c:idx val="3"/>
          <c:order val="3"/>
          <c:tx>
            <c:strRef>
              <c:f>Лист2!$E$2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Лист2!$A$3:$A$17</c:f>
              <c:strCache>
                <c:ptCount val="14"/>
                <c:pt idx="0">
                  <c:v>Междуреченский городской округ</c:v>
                </c:pt>
                <c:pt idx="1">
                  <c:v>Новокузнецкий городской округ</c:v>
                </c:pt>
                <c:pt idx="2">
                  <c:v>Ленинск-Кузнецкий городской округ</c:v>
                </c:pt>
                <c:pt idx="3">
                  <c:v>Таштагольский муниципальный район</c:v>
                </c:pt>
                <c:pt idx="4">
                  <c:v>Кемеровский муниципальный округ</c:v>
                </c:pt>
                <c:pt idx="5">
                  <c:v>Осинниковский городской округ</c:v>
                </c:pt>
                <c:pt idx="6">
                  <c:v>Прокопьевский муниципальный округ</c:v>
                </c:pt>
                <c:pt idx="7">
                  <c:v>Киселевский городской округ</c:v>
                </c:pt>
                <c:pt idx="8">
                  <c:v>Беловский городской округ</c:v>
                </c:pt>
                <c:pt idx="9">
                  <c:v>Прокопьевский городской округ</c:v>
                </c:pt>
                <c:pt idx="10">
                  <c:v>Юргинский городской округ</c:v>
                </c:pt>
                <c:pt idx="11">
                  <c:v>Кемеровский городской округ</c:v>
                </c:pt>
                <c:pt idx="12">
                  <c:v>Ленинск-Кузнецкий муниципальный округ</c:v>
                </c:pt>
                <c:pt idx="13">
                  <c:v>Новокузнецкий муниципальный район</c:v>
                </c:pt>
              </c:strCache>
            </c:strRef>
          </c:cat>
          <c:val>
            <c:numRef>
              <c:f>Лист2!$E$3:$E$17</c:f>
            </c:numRef>
          </c:val>
          <c:extLst>
            <c:ext xmlns:c16="http://schemas.microsoft.com/office/drawing/2014/chart" uri="{C3380CC4-5D6E-409C-BE32-E72D297353CC}">
              <c16:uniqueId val="{00000003-F216-4259-B4AF-8F075268CDD4}"/>
            </c:ext>
          </c:extLst>
        </c:ser>
        <c:ser>
          <c:idx val="4"/>
          <c:order val="4"/>
          <c:tx>
            <c:strRef>
              <c:f>Лист2!$F$2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Лист2!$A$3:$A$17</c:f>
              <c:strCache>
                <c:ptCount val="14"/>
                <c:pt idx="0">
                  <c:v>Междуреченский городской округ</c:v>
                </c:pt>
                <c:pt idx="1">
                  <c:v>Новокузнецкий городской округ</c:v>
                </c:pt>
                <c:pt idx="2">
                  <c:v>Ленинск-Кузнецкий городской округ</c:v>
                </c:pt>
                <c:pt idx="3">
                  <c:v>Таштагольский муниципальный район</c:v>
                </c:pt>
                <c:pt idx="4">
                  <c:v>Кемеровский муниципальный округ</c:v>
                </c:pt>
                <c:pt idx="5">
                  <c:v>Осинниковский городской округ</c:v>
                </c:pt>
                <c:pt idx="6">
                  <c:v>Прокопьевский муниципальный округ</c:v>
                </c:pt>
                <c:pt idx="7">
                  <c:v>Киселевский городской округ</c:v>
                </c:pt>
                <c:pt idx="8">
                  <c:v>Беловский городской округ</c:v>
                </c:pt>
                <c:pt idx="9">
                  <c:v>Прокопьевский городской округ</c:v>
                </c:pt>
                <c:pt idx="10">
                  <c:v>Юргинский городской округ</c:v>
                </c:pt>
                <c:pt idx="11">
                  <c:v>Кемеровский городской округ</c:v>
                </c:pt>
                <c:pt idx="12">
                  <c:v>Ленинск-Кузнецкий муниципальный округ</c:v>
                </c:pt>
                <c:pt idx="13">
                  <c:v>Новокузнецкий муниципальный район</c:v>
                </c:pt>
              </c:strCache>
            </c:strRef>
          </c:cat>
          <c:val>
            <c:numRef>
              <c:f>Лист2!$F$3:$F$17</c:f>
            </c:numRef>
          </c:val>
          <c:extLst>
            <c:ext xmlns:c16="http://schemas.microsoft.com/office/drawing/2014/chart" uri="{C3380CC4-5D6E-409C-BE32-E72D297353CC}">
              <c16:uniqueId val="{00000004-F216-4259-B4AF-8F075268CDD4}"/>
            </c:ext>
          </c:extLst>
        </c:ser>
        <c:ser>
          <c:idx val="5"/>
          <c:order val="5"/>
          <c:tx>
            <c:strRef>
              <c:f>Лист2!$G$2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Лист2!$A$3:$A$17</c:f>
              <c:strCache>
                <c:ptCount val="14"/>
                <c:pt idx="0">
                  <c:v>Междуреченский городской округ</c:v>
                </c:pt>
                <c:pt idx="1">
                  <c:v>Новокузнецкий городской округ</c:v>
                </c:pt>
                <c:pt idx="2">
                  <c:v>Ленинск-Кузнецкий городской округ</c:v>
                </c:pt>
                <c:pt idx="3">
                  <c:v>Таштагольский муниципальный район</c:v>
                </c:pt>
                <c:pt idx="4">
                  <c:v>Кемеровский муниципальный округ</c:v>
                </c:pt>
                <c:pt idx="5">
                  <c:v>Осинниковский городской округ</c:v>
                </c:pt>
                <c:pt idx="6">
                  <c:v>Прокопьевский муниципальный округ</c:v>
                </c:pt>
                <c:pt idx="7">
                  <c:v>Киселевский городской округ</c:v>
                </c:pt>
                <c:pt idx="8">
                  <c:v>Беловский городской округ</c:v>
                </c:pt>
                <c:pt idx="9">
                  <c:v>Прокопьевский городской округ</c:v>
                </c:pt>
                <c:pt idx="10">
                  <c:v>Юргинский городской округ</c:v>
                </c:pt>
                <c:pt idx="11">
                  <c:v>Кемеровский городской округ</c:v>
                </c:pt>
                <c:pt idx="12">
                  <c:v>Ленинск-Кузнецкий муниципальный округ</c:v>
                </c:pt>
                <c:pt idx="13">
                  <c:v>Новокузнецкий муниципальный район</c:v>
                </c:pt>
              </c:strCache>
            </c:strRef>
          </c:cat>
          <c:val>
            <c:numRef>
              <c:f>Лист2!$G$3:$G$17</c:f>
            </c:numRef>
          </c:val>
          <c:extLst>
            <c:ext xmlns:c16="http://schemas.microsoft.com/office/drawing/2014/chart" uri="{C3380CC4-5D6E-409C-BE32-E72D297353CC}">
              <c16:uniqueId val="{00000005-F216-4259-B4AF-8F075268CDD4}"/>
            </c:ext>
          </c:extLst>
        </c:ser>
        <c:ser>
          <c:idx val="6"/>
          <c:order val="6"/>
          <c:tx>
            <c:strRef>
              <c:f>Лист2!$H$2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Лист2!$A$3:$A$17</c:f>
              <c:strCache>
                <c:ptCount val="14"/>
                <c:pt idx="0">
                  <c:v>Междуреченский городской округ</c:v>
                </c:pt>
                <c:pt idx="1">
                  <c:v>Новокузнецкий городской округ</c:v>
                </c:pt>
                <c:pt idx="2">
                  <c:v>Ленинск-Кузнецкий городской округ</c:v>
                </c:pt>
                <c:pt idx="3">
                  <c:v>Таштагольский муниципальный район</c:v>
                </c:pt>
                <c:pt idx="4">
                  <c:v>Кемеровский муниципальный округ</c:v>
                </c:pt>
                <c:pt idx="5">
                  <c:v>Осинниковский городской округ</c:v>
                </c:pt>
                <c:pt idx="6">
                  <c:v>Прокопьевский муниципальный округ</c:v>
                </c:pt>
                <c:pt idx="7">
                  <c:v>Киселевский городской округ</c:v>
                </c:pt>
                <c:pt idx="8">
                  <c:v>Беловский городской округ</c:v>
                </c:pt>
                <c:pt idx="9">
                  <c:v>Прокопьевский городской округ</c:v>
                </c:pt>
                <c:pt idx="10">
                  <c:v>Юргинский городской округ</c:v>
                </c:pt>
                <c:pt idx="11">
                  <c:v>Кемеровский городской округ</c:v>
                </c:pt>
                <c:pt idx="12">
                  <c:v>Ленинск-Кузнецкий муниципальный округ</c:v>
                </c:pt>
                <c:pt idx="13">
                  <c:v>Новокузнецкий муниципальный район</c:v>
                </c:pt>
              </c:strCache>
            </c:strRef>
          </c:cat>
          <c:val>
            <c:numRef>
              <c:f>Лист2!$H$3:$H$17</c:f>
            </c:numRef>
          </c:val>
          <c:extLst>
            <c:ext xmlns:c16="http://schemas.microsoft.com/office/drawing/2014/chart" uri="{C3380CC4-5D6E-409C-BE32-E72D297353CC}">
              <c16:uniqueId val="{00000006-F216-4259-B4AF-8F075268CDD4}"/>
            </c:ext>
          </c:extLst>
        </c:ser>
        <c:ser>
          <c:idx val="7"/>
          <c:order val="7"/>
          <c:tx>
            <c:strRef>
              <c:f>Лист2!$I$2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Лист2!$A$3:$A$17</c:f>
              <c:strCache>
                <c:ptCount val="14"/>
                <c:pt idx="0">
                  <c:v>Междуреченский городской округ</c:v>
                </c:pt>
                <c:pt idx="1">
                  <c:v>Новокузнецкий городской округ</c:v>
                </c:pt>
                <c:pt idx="2">
                  <c:v>Ленинск-Кузнецкий городской округ</c:v>
                </c:pt>
                <c:pt idx="3">
                  <c:v>Таштагольский муниципальный район</c:v>
                </c:pt>
                <c:pt idx="4">
                  <c:v>Кемеровский муниципальный округ</c:v>
                </c:pt>
                <c:pt idx="5">
                  <c:v>Осинниковский городской округ</c:v>
                </c:pt>
                <c:pt idx="6">
                  <c:v>Прокопьевский муниципальный округ</c:v>
                </c:pt>
                <c:pt idx="7">
                  <c:v>Киселевский городской округ</c:v>
                </c:pt>
                <c:pt idx="8">
                  <c:v>Беловский городской округ</c:v>
                </c:pt>
                <c:pt idx="9">
                  <c:v>Прокопьевский городской округ</c:v>
                </c:pt>
                <c:pt idx="10">
                  <c:v>Юргинский городской округ</c:v>
                </c:pt>
                <c:pt idx="11">
                  <c:v>Кемеровский городской округ</c:v>
                </c:pt>
                <c:pt idx="12">
                  <c:v>Ленинск-Кузнецкий муниципальный округ</c:v>
                </c:pt>
                <c:pt idx="13">
                  <c:v>Новокузнецкий муниципальный район</c:v>
                </c:pt>
              </c:strCache>
            </c:strRef>
          </c:cat>
          <c:val>
            <c:numRef>
              <c:f>Лист2!$I$3:$I$17</c:f>
            </c:numRef>
          </c:val>
          <c:extLst>
            <c:ext xmlns:c16="http://schemas.microsoft.com/office/drawing/2014/chart" uri="{C3380CC4-5D6E-409C-BE32-E72D297353CC}">
              <c16:uniqueId val="{00000007-F216-4259-B4AF-8F075268CDD4}"/>
            </c:ext>
          </c:extLst>
        </c:ser>
        <c:ser>
          <c:idx val="8"/>
          <c:order val="8"/>
          <c:tx>
            <c:strRef>
              <c:f>Лист2!$J$2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Лист2!$A$3:$A$17</c:f>
              <c:strCache>
                <c:ptCount val="14"/>
                <c:pt idx="0">
                  <c:v>Междуреченский городской округ</c:v>
                </c:pt>
                <c:pt idx="1">
                  <c:v>Новокузнецкий городской округ</c:v>
                </c:pt>
                <c:pt idx="2">
                  <c:v>Ленинск-Кузнецкий городской округ</c:v>
                </c:pt>
                <c:pt idx="3">
                  <c:v>Таштагольский муниципальный район</c:v>
                </c:pt>
                <c:pt idx="4">
                  <c:v>Кемеровский муниципальный округ</c:v>
                </c:pt>
                <c:pt idx="5">
                  <c:v>Осинниковский городской округ</c:v>
                </c:pt>
                <c:pt idx="6">
                  <c:v>Прокопьевский муниципальный округ</c:v>
                </c:pt>
                <c:pt idx="7">
                  <c:v>Киселевский городской округ</c:v>
                </c:pt>
                <c:pt idx="8">
                  <c:v>Беловский городской округ</c:v>
                </c:pt>
                <c:pt idx="9">
                  <c:v>Прокопьевский городской округ</c:v>
                </c:pt>
                <c:pt idx="10">
                  <c:v>Юргинский городской округ</c:v>
                </c:pt>
                <c:pt idx="11">
                  <c:v>Кемеровский городской округ</c:v>
                </c:pt>
                <c:pt idx="12">
                  <c:v>Ленинск-Кузнецкий муниципальный округ</c:v>
                </c:pt>
                <c:pt idx="13">
                  <c:v>Новокузнецкий муниципальный район</c:v>
                </c:pt>
              </c:strCache>
            </c:strRef>
          </c:cat>
          <c:val>
            <c:numRef>
              <c:f>Лист2!$J$3:$J$17</c:f>
            </c:numRef>
          </c:val>
          <c:extLst>
            <c:ext xmlns:c16="http://schemas.microsoft.com/office/drawing/2014/chart" uri="{C3380CC4-5D6E-409C-BE32-E72D297353CC}">
              <c16:uniqueId val="{00000008-F216-4259-B4AF-8F075268CDD4}"/>
            </c:ext>
          </c:extLst>
        </c:ser>
        <c:ser>
          <c:idx val="9"/>
          <c:order val="9"/>
          <c:tx>
            <c:strRef>
              <c:f>Лист2!$K$2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Лист2!$A$3:$A$17</c:f>
              <c:strCache>
                <c:ptCount val="14"/>
                <c:pt idx="0">
                  <c:v>Междуреченский городской округ</c:v>
                </c:pt>
                <c:pt idx="1">
                  <c:v>Новокузнецкий городской округ</c:v>
                </c:pt>
                <c:pt idx="2">
                  <c:v>Ленинск-Кузнецкий городской округ</c:v>
                </c:pt>
                <c:pt idx="3">
                  <c:v>Таштагольский муниципальный район</c:v>
                </c:pt>
                <c:pt idx="4">
                  <c:v>Кемеровский муниципальный округ</c:v>
                </c:pt>
                <c:pt idx="5">
                  <c:v>Осинниковский городской округ</c:v>
                </c:pt>
                <c:pt idx="6">
                  <c:v>Прокопьевский муниципальный округ</c:v>
                </c:pt>
                <c:pt idx="7">
                  <c:v>Киселевский городской округ</c:v>
                </c:pt>
                <c:pt idx="8">
                  <c:v>Беловский городской округ</c:v>
                </c:pt>
                <c:pt idx="9">
                  <c:v>Прокопьевский городской округ</c:v>
                </c:pt>
                <c:pt idx="10">
                  <c:v>Юргинский городской округ</c:v>
                </c:pt>
                <c:pt idx="11">
                  <c:v>Кемеровский городской округ</c:v>
                </c:pt>
                <c:pt idx="12">
                  <c:v>Ленинск-Кузнецкий муниципальный округ</c:v>
                </c:pt>
                <c:pt idx="13">
                  <c:v>Новокузнецкий муниципальный район</c:v>
                </c:pt>
              </c:strCache>
            </c:strRef>
          </c:cat>
          <c:val>
            <c:numRef>
              <c:f>Лист2!$K$3:$K$17</c:f>
            </c:numRef>
          </c:val>
          <c:extLst>
            <c:ext xmlns:c16="http://schemas.microsoft.com/office/drawing/2014/chart" uri="{C3380CC4-5D6E-409C-BE32-E72D297353CC}">
              <c16:uniqueId val="{00000009-F216-4259-B4AF-8F075268CDD4}"/>
            </c:ext>
          </c:extLst>
        </c:ser>
        <c:ser>
          <c:idx val="10"/>
          <c:order val="10"/>
          <c:tx>
            <c:strRef>
              <c:f>Лист2!$L$2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Лист2!$A$3:$A$17</c:f>
              <c:strCache>
                <c:ptCount val="14"/>
                <c:pt idx="0">
                  <c:v>Междуреченский городской округ</c:v>
                </c:pt>
                <c:pt idx="1">
                  <c:v>Новокузнецкий городской округ</c:v>
                </c:pt>
                <c:pt idx="2">
                  <c:v>Ленинск-Кузнецкий городской округ</c:v>
                </c:pt>
                <c:pt idx="3">
                  <c:v>Таштагольский муниципальный район</c:v>
                </c:pt>
                <c:pt idx="4">
                  <c:v>Кемеровский муниципальный округ</c:v>
                </c:pt>
                <c:pt idx="5">
                  <c:v>Осинниковский городской округ</c:v>
                </c:pt>
                <c:pt idx="6">
                  <c:v>Прокопьевский муниципальный округ</c:v>
                </c:pt>
                <c:pt idx="7">
                  <c:v>Киселевский городской округ</c:v>
                </c:pt>
                <c:pt idx="8">
                  <c:v>Беловский городской округ</c:v>
                </c:pt>
                <c:pt idx="9">
                  <c:v>Прокопьевский городской округ</c:v>
                </c:pt>
                <c:pt idx="10">
                  <c:v>Юргинский городской округ</c:v>
                </c:pt>
                <c:pt idx="11">
                  <c:v>Кемеровский городской округ</c:v>
                </c:pt>
                <c:pt idx="12">
                  <c:v>Ленинск-Кузнецкий муниципальный округ</c:v>
                </c:pt>
                <c:pt idx="13">
                  <c:v>Новокузнецкий муниципальный район</c:v>
                </c:pt>
              </c:strCache>
            </c:strRef>
          </c:cat>
          <c:val>
            <c:numRef>
              <c:f>Лист2!$L$3:$L$17</c:f>
            </c:numRef>
          </c:val>
          <c:extLst>
            <c:ext xmlns:c16="http://schemas.microsoft.com/office/drawing/2014/chart" uri="{C3380CC4-5D6E-409C-BE32-E72D297353CC}">
              <c16:uniqueId val="{0000000A-F216-4259-B4AF-8F075268CDD4}"/>
            </c:ext>
          </c:extLst>
        </c:ser>
        <c:ser>
          <c:idx val="11"/>
          <c:order val="11"/>
          <c:tx>
            <c:strRef>
              <c:f>Лист2!$M$2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Лист2!$A$3:$A$17</c:f>
              <c:strCache>
                <c:ptCount val="14"/>
                <c:pt idx="0">
                  <c:v>Междуреченский городской округ</c:v>
                </c:pt>
                <c:pt idx="1">
                  <c:v>Новокузнецкий городской округ</c:v>
                </c:pt>
                <c:pt idx="2">
                  <c:v>Ленинск-Кузнецкий городской округ</c:v>
                </c:pt>
                <c:pt idx="3">
                  <c:v>Таштагольский муниципальный район</c:v>
                </c:pt>
                <c:pt idx="4">
                  <c:v>Кемеровский муниципальный округ</c:v>
                </c:pt>
                <c:pt idx="5">
                  <c:v>Осинниковский городской округ</c:v>
                </c:pt>
                <c:pt idx="6">
                  <c:v>Прокопьевский муниципальный округ</c:v>
                </c:pt>
                <c:pt idx="7">
                  <c:v>Киселевский городской округ</c:v>
                </c:pt>
                <c:pt idx="8">
                  <c:v>Беловский городской округ</c:v>
                </c:pt>
                <c:pt idx="9">
                  <c:v>Прокопьевский городской округ</c:v>
                </c:pt>
                <c:pt idx="10">
                  <c:v>Юргинский городской округ</c:v>
                </c:pt>
                <c:pt idx="11">
                  <c:v>Кемеровский городской округ</c:v>
                </c:pt>
                <c:pt idx="12">
                  <c:v>Ленинск-Кузнецкий муниципальный округ</c:v>
                </c:pt>
                <c:pt idx="13">
                  <c:v>Новокузнецкий муниципальный район</c:v>
                </c:pt>
              </c:strCache>
            </c:strRef>
          </c:cat>
          <c:val>
            <c:numRef>
              <c:f>Лист2!$M$3:$M$17</c:f>
            </c:numRef>
          </c:val>
          <c:extLst>
            <c:ext xmlns:c16="http://schemas.microsoft.com/office/drawing/2014/chart" uri="{C3380CC4-5D6E-409C-BE32-E72D297353CC}">
              <c16:uniqueId val="{0000000B-F216-4259-B4AF-8F075268CDD4}"/>
            </c:ext>
          </c:extLst>
        </c:ser>
        <c:ser>
          <c:idx val="12"/>
          <c:order val="12"/>
          <c:tx>
            <c:strRef>
              <c:f>Лист2!$N$2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Лист2!$A$3:$A$17</c:f>
              <c:strCache>
                <c:ptCount val="14"/>
                <c:pt idx="0">
                  <c:v>Междуреченский городской округ</c:v>
                </c:pt>
                <c:pt idx="1">
                  <c:v>Новокузнецкий городской округ</c:v>
                </c:pt>
                <c:pt idx="2">
                  <c:v>Ленинск-Кузнецкий городской округ</c:v>
                </c:pt>
                <c:pt idx="3">
                  <c:v>Таштагольский муниципальный район</c:v>
                </c:pt>
                <c:pt idx="4">
                  <c:v>Кемеровский муниципальный округ</c:v>
                </c:pt>
                <c:pt idx="5">
                  <c:v>Осинниковский городской округ</c:v>
                </c:pt>
                <c:pt idx="6">
                  <c:v>Прокопьевский муниципальный округ</c:v>
                </c:pt>
                <c:pt idx="7">
                  <c:v>Киселевский городской округ</c:v>
                </c:pt>
                <c:pt idx="8">
                  <c:v>Беловский городской округ</c:v>
                </c:pt>
                <c:pt idx="9">
                  <c:v>Прокопьевский городской округ</c:v>
                </c:pt>
                <c:pt idx="10">
                  <c:v>Юргинский городской округ</c:v>
                </c:pt>
                <c:pt idx="11">
                  <c:v>Кемеровский городской округ</c:v>
                </c:pt>
                <c:pt idx="12">
                  <c:v>Ленинск-Кузнецкий муниципальный округ</c:v>
                </c:pt>
                <c:pt idx="13">
                  <c:v>Новокузнецкий муниципальный район</c:v>
                </c:pt>
              </c:strCache>
            </c:strRef>
          </c:cat>
          <c:val>
            <c:numRef>
              <c:f>Лист2!$N$3:$N$17</c:f>
            </c:numRef>
          </c:val>
          <c:extLst>
            <c:ext xmlns:c16="http://schemas.microsoft.com/office/drawing/2014/chart" uri="{C3380CC4-5D6E-409C-BE32-E72D297353CC}">
              <c16:uniqueId val="{0000000C-F216-4259-B4AF-8F075268CDD4}"/>
            </c:ext>
          </c:extLst>
        </c:ser>
        <c:ser>
          <c:idx val="13"/>
          <c:order val="13"/>
          <c:tx>
            <c:strRef>
              <c:f>Лист2!$O$2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Лист2!$A$3:$A$17</c:f>
              <c:strCache>
                <c:ptCount val="14"/>
                <c:pt idx="0">
                  <c:v>Междуреченский городской округ</c:v>
                </c:pt>
                <c:pt idx="1">
                  <c:v>Новокузнецкий городской округ</c:v>
                </c:pt>
                <c:pt idx="2">
                  <c:v>Ленинск-Кузнецкий городской округ</c:v>
                </c:pt>
                <c:pt idx="3">
                  <c:v>Таштагольский муниципальный район</c:v>
                </c:pt>
                <c:pt idx="4">
                  <c:v>Кемеровский муниципальный округ</c:v>
                </c:pt>
                <c:pt idx="5">
                  <c:v>Осинниковский городской округ</c:v>
                </c:pt>
                <c:pt idx="6">
                  <c:v>Прокопьевский муниципальный округ</c:v>
                </c:pt>
                <c:pt idx="7">
                  <c:v>Киселевский городской округ</c:v>
                </c:pt>
                <c:pt idx="8">
                  <c:v>Беловский городской округ</c:v>
                </c:pt>
                <c:pt idx="9">
                  <c:v>Прокопьевский городской округ</c:v>
                </c:pt>
                <c:pt idx="10">
                  <c:v>Юргинский городской округ</c:v>
                </c:pt>
                <c:pt idx="11">
                  <c:v>Кемеровский городской округ</c:v>
                </c:pt>
                <c:pt idx="12">
                  <c:v>Ленинск-Кузнецкий муниципальный округ</c:v>
                </c:pt>
                <c:pt idx="13">
                  <c:v>Новокузнецкий муниципальный район</c:v>
                </c:pt>
              </c:strCache>
            </c:strRef>
          </c:cat>
          <c:val>
            <c:numRef>
              <c:f>Лист2!$O$3:$O$17</c:f>
            </c:numRef>
          </c:val>
          <c:extLst>
            <c:ext xmlns:c16="http://schemas.microsoft.com/office/drawing/2014/chart" uri="{C3380CC4-5D6E-409C-BE32-E72D297353CC}">
              <c16:uniqueId val="{0000000D-F216-4259-B4AF-8F075268CDD4}"/>
            </c:ext>
          </c:extLst>
        </c:ser>
        <c:ser>
          <c:idx val="14"/>
          <c:order val="14"/>
          <c:tx>
            <c:strRef>
              <c:f>Лист2!$P$2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Лист2!$A$3:$A$17</c:f>
              <c:strCache>
                <c:ptCount val="14"/>
                <c:pt idx="0">
                  <c:v>Междуреченский городской округ</c:v>
                </c:pt>
                <c:pt idx="1">
                  <c:v>Новокузнецкий городской округ</c:v>
                </c:pt>
                <c:pt idx="2">
                  <c:v>Ленинск-Кузнецкий городской округ</c:v>
                </c:pt>
                <c:pt idx="3">
                  <c:v>Таштагольский муниципальный район</c:v>
                </c:pt>
                <c:pt idx="4">
                  <c:v>Кемеровский муниципальный округ</c:v>
                </c:pt>
                <c:pt idx="5">
                  <c:v>Осинниковский городской округ</c:v>
                </c:pt>
                <c:pt idx="6">
                  <c:v>Прокопьевский муниципальный округ</c:v>
                </c:pt>
                <c:pt idx="7">
                  <c:v>Киселевский городской округ</c:v>
                </c:pt>
                <c:pt idx="8">
                  <c:v>Беловский городской округ</c:v>
                </c:pt>
                <c:pt idx="9">
                  <c:v>Прокопьевский городской округ</c:v>
                </c:pt>
                <c:pt idx="10">
                  <c:v>Юргинский городской округ</c:v>
                </c:pt>
                <c:pt idx="11">
                  <c:v>Кемеровский городской округ</c:v>
                </c:pt>
                <c:pt idx="12">
                  <c:v>Ленинск-Кузнецкий муниципальный округ</c:v>
                </c:pt>
                <c:pt idx="13">
                  <c:v>Новокузнецкий муниципальный район</c:v>
                </c:pt>
              </c:strCache>
            </c:strRef>
          </c:cat>
          <c:val>
            <c:numRef>
              <c:f>Лист2!$P$3:$P$17</c:f>
            </c:numRef>
          </c:val>
          <c:extLst>
            <c:ext xmlns:c16="http://schemas.microsoft.com/office/drawing/2014/chart" uri="{C3380CC4-5D6E-409C-BE32-E72D297353CC}">
              <c16:uniqueId val="{0000000E-F216-4259-B4AF-8F075268CDD4}"/>
            </c:ext>
          </c:extLst>
        </c:ser>
        <c:ser>
          <c:idx val="15"/>
          <c:order val="15"/>
          <c:tx>
            <c:strRef>
              <c:f>Лист2!$Q$2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Лист2!$A$3:$A$17</c:f>
              <c:strCache>
                <c:ptCount val="14"/>
                <c:pt idx="0">
                  <c:v>Междуреченский городской округ</c:v>
                </c:pt>
                <c:pt idx="1">
                  <c:v>Новокузнецкий городской округ</c:v>
                </c:pt>
                <c:pt idx="2">
                  <c:v>Ленинск-Кузнецкий городской округ</c:v>
                </c:pt>
                <c:pt idx="3">
                  <c:v>Таштагольский муниципальный район</c:v>
                </c:pt>
                <c:pt idx="4">
                  <c:v>Кемеровский муниципальный округ</c:v>
                </c:pt>
                <c:pt idx="5">
                  <c:v>Осинниковский городской округ</c:v>
                </c:pt>
                <c:pt idx="6">
                  <c:v>Прокопьевский муниципальный округ</c:v>
                </c:pt>
                <c:pt idx="7">
                  <c:v>Киселевский городской округ</c:v>
                </c:pt>
                <c:pt idx="8">
                  <c:v>Беловский городской округ</c:v>
                </c:pt>
                <c:pt idx="9">
                  <c:v>Прокопьевский городской округ</c:v>
                </c:pt>
                <c:pt idx="10">
                  <c:v>Юргинский городской округ</c:v>
                </c:pt>
                <c:pt idx="11">
                  <c:v>Кемеровский городской округ</c:v>
                </c:pt>
                <c:pt idx="12">
                  <c:v>Ленинск-Кузнецкий муниципальный округ</c:v>
                </c:pt>
                <c:pt idx="13">
                  <c:v>Новокузнецкий муниципальный район</c:v>
                </c:pt>
              </c:strCache>
            </c:strRef>
          </c:cat>
          <c:val>
            <c:numRef>
              <c:f>Лист2!$Q$3:$Q$17</c:f>
            </c:numRef>
          </c:val>
          <c:extLst>
            <c:ext xmlns:c16="http://schemas.microsoft.com/office/drawing/2014/chart" uri="{C3380CC4-5D6E-409C-BE32-E72D297353CC}">
              <c16:uniqueId val="{0000000F-F216-4259-B4AF-8F075268CDD4}"/>
            </c:ext>
          </c:extLst>
        </c:ser>
        <c:ser>
          <c:idx val="16"/>
          <c:order val="16"/>
          <c:tx>
            <c:strRef>
              <c:f>Лист2!$R$2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Лист2!$A$3:$A$17</c:f>
              <c:strCache>
                <c:ptCount val="14"/>
                <c:pt idx="0">
                  <c:v>Междуреченский городской округ</c:v>
                </c:pt>
                <c:pt idx="1">
                  <c:v>Новокузнецкий городской округ</c:v>
                </c:pt>
                <c:pt idx="2">
                  <c:v>Ленинск-Кузнецкий городской округ</c:v>
                </c:pt>
                <c:pt idx="3">
                  <c:v>Таштагольский муниципальный район</c:v>
                </c:pt>
                <c:pt idx="4">
                  <c:v>Кемеровский муниципальный округ</c:v>
                </c:pt>
                <c:pt idx="5">
                  <c:v>Осинниковский городской округ</c:v>
                </c:pt>
                <c:pt idx="6">
                  <c:v>Прокопьевский муниципальный округ</c:v>
                </c:pt>
                <c:pt idx="7">
                  <c:v>Киселевский городской округ</c:v>
                </c:pt>
                <c:pt idx="8">
                  <c:v>Беловский городской округ</c:v>
                </c:pt>
                <c:pt idx="9">
                  <c:v>Прокопьевский городской округ</c:v>
                </c:pt>
                <c:pt idx="10">
                  <c:v>Юргинский городской округ</c:v>
                </c:pt>
                <c:pt idx="11">
                  <c:v>Кемеровский городской округ</c:v>
                </c:pt>
                <c:pt idx="12">
                  <c:v>Ленинск-Кузнецкий муниципальный округ</c:v>
                </c:pt>
                <c:pt idx="13">
                  <c:v>Новокузнецкий муниципальный район</c:v>
                </c:pt>
              </c:strCache>
            </c:strRef>
          </c:cat>
          <c:val>
            <c:numRef>
              <c:f>Лист2!$R$3:$R$17</c:f>
            </c:numRef>
          </c:val>
          <c:extLst>
            <c:ext xmlns:c16="http://schemas.microsoft.com/office/drawing/2014/chart" uri="{C3380CC4-5D6E-409C-BE32-E72D297353CC}">
              <c16:uniqueId val="{00000010-F216-4259-B4AF-8F075268CDD4}"/>
            </c:ext>
          </c:extLst>
        </c:ser>
        <c:ser>
          <c:idx val="17"/>
          <c:order val="17"/>
          <c:tx>
            <c:strRef>
              <c:f>Лист2!$S$2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Лист2!$A$3:$A$17</c:f>
              <c:strCache>
                <c:ptCount val="14"/>
                <c:pt idx="0">
                  <c:v>Междуреченский городской округ</c:v>
                </c:pt>
                <c:pt idx="1">
                  <c:v>Новокузнецкий городской округ</c:v>
                </c:pt>
                <c:pt idx="2">
                  <c:v>Ленинск-Кузнецкий городской округ</c:v>
                </c:pt>
                <c:pt idx="3">
                  <c:v>Таштагольский муниципальный район</c:v>
                </c:pt>
                <c:pt idx="4">
                  <c:v>Кемеровский муниципальный округ</c:v>
                </c:pt>
                <c:pt idx="5">
                  <c:v>Осинниковский городской округ</c:v>
                </c:pt>
                <c:pt idx="6">
                  <c:v>Прокопьевский муниципальный округ</c:v>
                </c:pt>
                <c:pt idx="7">
                  <c:v>Киселевский городской округ</c:v>
                </c:pt>
                <c:pt idx="8">
                  <c:v>Беловский городской округ</c:v>
                </c:pt>
                <c:pt idx="9">
                  <c:v>Прокопьевский городской округ</c:v>
                </c:pt>
                <c:pt idx="10">
                  <c:v>Юргинский городской округ</c:v>
                </c:pt>
                <c:pt idx="11">
                  <c:v>Кемеровский городской округ</c:v>
                </c:pt>
                <c:pt idx="12">
                  <c:v>Ленинск-Кузнецкий муниципальный округ</c:v>
                </c:pt>
                <c:pt idx="13">
                  <c:v>Новокузнецкий муниципальный район</c:v>
                </c:pt>
              </c:strCache>
            </c:strRef>
          </c:cat>
          <c:val>
            <c:numRef>
              <c:f>Лист2!$S$3:$S$17</c:f>
            </c:numRef>
          </c:val>
          <c:extLst>
            <c:ext xmlns:c16="http://schemas.microsoft.com/office/drawing/2014/chart" uri="{C3380CC4-5D6E-409C-BE32-E72D297353CC}">
              <c16:uniqueId val="{00000011-F216-4259-B4AF-8F075268CDD4}"/>
            </c:ext>
          </c:extLst>
        </c:ser>
        <c:ser>
          <c:idx val="18"/>
          <c:order val="18"/>
          <c:tx>
            <c:strRef>
              <c:f>Лист2!$T$2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Лист2!$A$3:$A$17</c:f>
              <c:strCache>
                <c:ptCount val="14"/>
                <c:pt idx="0">
                  <c:v>Междуреченский городской округ</c:v>
                </c:pt>
                <c:pt idx="1">
                  <c:v>Новокузнецкий городской округ</c:v>
                </c:pt>
                <c:pt idx="2">
                  <c:v>Ленинск-Кузнецкий городской округ</c:v>
                </c:pt>
                <c:pt idx="3">
                  <c:v>Таштагольский муниципальный район</c:v>
                </c:pt>
                <c:pt idx="4">
                  <c:v>Кемеровский муниципальный округ</c:v>
                </c:pt>
                <c:pt idx="5">
                  <c:v>Осинниковский городской округ</c:v>
                </c:pt>
                <c:pt idx="6">
                  <c:v>Прокопьевский муниципальный округ</c:v>
                </c:pt>
                <c:pt idx="7">
                  <c:v>Киселевский городской округ</c:v>
                </c:pt>
                <c:pt idx="8">
                  <c:v>Беловский городской округ</c:v>
                </c:pt>
                <c:pt idx="9">
                  <c:v>Прокопьевский городской округ</c:v>
                </c:pt>
                <c:pt idx="10">
                  <c:v>Юргинский городской округ</c:v>
                </c:pt>
                <c:pt idx="11">
                  <c:v>Кемеровский городской округ</c:v>
                </c:pt>
                <c:pt idx="12">
                  <c:v>Ленинск-Кузнецкий муниципальный округ</c:v>
                </c:pt>
                <c:pt idx="13">
                  <c:v>Новокузнецкий муниципальный район</c:v>
                </c:pt>
              </c:strCache>
            </c:strRef>
          </c:cat>
          <c:val>
            <c:numRef>
              <c:f>Лист2!$T$3:$T$17</c:f>
            </c:numRef>
          </c:val>
          <c:extLst>
            <c:ext xmlns:c16="http://schemas.microsoft.com/office/drawing/2014/chart" uri="{C3380CC4-5D6E-409C-BE32-E72D297353CC}">
              <c16:uniqueId val="{00000012-F216-4259-B4AF-8F075268CDD4}"/>
            </c:ext>
          </c:extLst>
        </c:ser>
        <c:ser>
          <c:idx val="19"/>
          <c:order val="19"/>
          <c:tx>
            <c:strRef>
              <c:f>Лист2!$U$2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Лист2!$A$3:$A$17</c:f>
              <c:strCache>
                <c:ptCount val="14"/>
                <c:pt idx="0">
                  <c:v>Междуреченский городской округ</c:v>
                </c:pt>
                <c:pt idx="1">
                  <c:v>Новокузнецкий городской округ</c:v>
                </c:pt>
                <c:pt idx="2">
                  <c:v>Ленинск-Кузнецкий городской округ</c:v>
                </c:pt>
                <c:pt idx="3">
                  <c:v>Таштагольский муниципальный район</c:v>
                </c:pt>
                <c:pt idx="4">
                  <c:v>Кемеровский муниципальный округ</c:v>
                </c:pt>
                <c:pt idx="5">
                  <c:v>Осинниковский городской округ</c:v>
                </c:pt>
                <c:pt idx="6">
                  <c:v>Прокопьевский муниципальный округ</c:v>
                </c:pt>
                <c:pt idx="7">
                  <c:v>Киселевский городской округ</c:v>
                </c:pt>
                <c:pt idx="8">
                  <c:v>Беловский городской округ</c:v>
                </c:pt>
                <c:pt idx="9">
                  <c:v>Прокопьевский городской округ</c:v>
                </c:pt>
                <c:pt idx="10">
                  <c:v>Юргинский городской округ</c:v>
                </c:pt>
                <c:pt idx="11">
                  <c:v>Кемеровский городской округ</c:v>
                </c:pt>
                <c:pt idx="12">
                  <c:v>Ленинск-Кузнецкий муниципальный округ</c:v>
                </c:pt>
                <c:pt idx="13">
                  <c:v>Новокузнецкий муниципальный район</c:v>
                </c:pt>
              </c:strCache>
            </c:strRef>
          </c:cat>
          <c:val>
            <c:numRef>
              <c:f>Лист2!$U$3:$U$17</c:f>
            </c:numRef>
          </c:val>
          <c:extLst>
            <c:ext xmlns:c16="http://schemas.microsoft.com/office/drawing/2014/chart" uri="{C3380CC4-5D6E-409C-BE32-E72D297353CC}">
              <c16:uniqueId val="{00000013-F216-4259-B4AF-8F075268CDD4}"/>
            </c:ext>
          </c:extLst>
        </c:ser>
        <c:ser>
          <c:idx val="20"/>
          <c:order val="20"/>
          <c:tx>
            <c:strRef>
              <c:f>Лист2!$V$2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Лист2!$A$3:$A$17</c:f>
              <c:strCache>
                <c:ptCount val="14"/>
                <c:pt idx="0">
                  <c:v>Междуреченский городской округ</c:v>
                </c:pt>
                <c:pt idx="1">
                  <c:v>Новокузнецкий городской округ</c:v>
                </c:pt>
                <c:pt idx="2">
                  <c:v>Ленинск-Кузнецкий городской округ</c:v>
                </c:pt>
                <c:pt idx="3">
                  <c:v>Таштагольский муниципальный район</c:v>
                </c:pt>
                <c:pt idx="4">
                  <c:v>Кемеровский муниципальный округ</c:v>
                </c:pt>
                <c:pt idx="5">
                  <c:v>Осинниковский городской округ</c:v>
                </c:pt>
                <c:pt idx="6">
                  <c:v>Прокопьевский муниципальный округ</c:v>
                </c:pt>
                <c:pt idx="7">
                  <c:v>Киселевский городской округ</c:v>
                </c:pt>
                <c:pt idx="8">
                  <c:v>Беловский городской округ</c:v>
                </c:pt>
                <c:pt idx="9">
                  <c:v>Прокопьевский городской округ</c:v>
                </c:pt>
                <c:pt idx="10">
                  <c:v>Юргинский городской округ</c:v>
                </c:pt>
                <c:pt idx="11">
                  <c:v>Кемеровский городской округ</c:v>
                </c:pt>
                <c:pt idx="12">
                  <c:v>Ленинск-Кузнецкий муниципальный округ</c:v>
                </c:pt>
                <c:pt idx="13">
                  <c:v>Новокузнецкий муниципальный район</c:v>
                </c:pt>
              </c:strCache>
            </c:strRef>
          </c:cat>
          <c:val>
            <c:numRef>
              <c:f>Лист2!$V$3:$V$17</c:f>
            </c:numRef>
          </c:val>
          <c:extLst>
            <c:ext xmlns:c16="http://schemas.microsoft.com/office/drawing/2014/chart" uri="{C3380CC4-5D6E-409C-BE32-E72D297353CC}">
              <c16:uniqueId val="{00000014-F216-4259-B4AF-8F075268CDD4}"/>
            </c:ext>
          </c:extLst>
        </c:ser>
        <c:ser>
          <c:idx val="21"/>
          <c:order val="21"/>
          <c:tx>
            <c:strRef>
              <c:f>Лист2!$W$2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Лист2!$A$3:$A$17</c:f>
              <c:strCache>
                <c:ptCount val="14"/>
                <c:pt idx="0">
                  <c:v>Междуреченский городской округ</c:v>
                </c:pt>
                <c:pt idx="1">
                  <c:v>Новокузнецкий городской округ</c:v>
                </c:pt>
                <c:pt idx="2">
                  <c:v>Ленинск-Кузнецкий городской округ</c:v>
                </c:pt>
                <c:pt idx="3">
                  <c:v>Таштагольский муниципальный район</c:v>
                </c:pt>
                <c:pt idx="4">
                  <c:v>Кемеровский муниципальный округ</c:v>
                </c:pt>
                <c:pt idx="5">
                  <c:v>Осинниковский городской округ</c:v>
                </c:pt>
                <c:pt idx="6">
                  <c:v>Прокопьевский муниципальный округ</c:v>
                </c:pt>
                <c:pt idx="7">
                  <c:v>Киселевский городской округ</c:v>
                </c:pt>
                <c:pt idx="8">
                  <c:v>Беловский городской округ</c:v>
                </c:pt>
                <c:pt idx="9">
                  <c:v>Прокопьевский городской округ</c:v>
                </c:pt>
                <c:pt idx="10">
                  <c:v>Юргинский городской округ</c:v>
                </c:pt>
                <c:pt idx="11">
                  <c:v>Кемеровский городской округ</c:v>
                </c:pt>
                <c:pt idx="12">
                  <c:v>Ленинск-Кузнецкий муниципальный округ</c:v>
                </c:pt>
                <c:pt idx="13">
                  <c:v>Новокузнецкий муниципальный район</c:v>
                </c:pt>
              </c:strCache>
            </c:strRef>
          </c:cat>
          <c:val>
            <c:numRef>
              <c:f>Лист2!$W$3:$W$17</c:f>
            </c:numRef>
          </c:val>
          <c:extLst>
            <c:ext xmlns:c16="http://schemas.microsoft.com/office/drawing/2014/chart" uri="{C3380CC4-5D6E-409C-BE32-E72D297353CC}">
              <c16:uniqueId val="{00000015-F216-4259-B4AF-8F075268CDD4}"/>
            </c:ext>
          </c:extLst>
        </c:ser>
        <c:ser>
          <c:idx val="22"/>
          <c:order val="22"/>
          <c:tx>
            <c:strRef>
              <c:f>Лист2!$X$2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Лист2!$A$3:$A$17</c:f>
              <c:strCache>
                <c:ptCount val="14"/>
                <c:pt idx="0">
                  <c:v>Междуреченский городской округ</c:v>
                </c:pt>
                <c:pt idx="1">
                  <c:v>Новокузнецкий городской округ</c:v>
                </c:pt>
                <c:pt idx="2">
                  <c:v>Ленинск-Кузнецкий городской округ</c:v>
                </c:pt>
                <c:pt idx="3">
                  <c:v>Таштагольский муниципальный район</c:v>
                </c:pt>
                <c:pt idx="4">
                  <c:v>Кемеровский муниципальный округ</c:v>
                </c:pt>
                <c:pt idx="5">
                  <c:v>Осинниковский городской округ</c:v>
                </c:pt>
                <c:pt idx="6">
                  <c:v>Прокопьевский муниципальный округ</c:v>
                </c:pt>
                <c:pt idx="7">
                  <c:v>Киселевский городской округ</c:v>
                </c:pt>
                <c:pt idx="8">
                  <c:v>Беловский городской округ</c:v>
                </c:pt>
                <c:pt idx="9">
                  <c:v>Прокопьевский городской округ</c:v>
                </c:pt>
                <c:pt idx="10">
                  <c:v>Юргинский городской округ</c:v>
                </c:pt>
                <c:pt idx="11">
                  <c:v>Кемеровский городской округ</c:v>
                </c:pt>
                <c:pt idx="12">
                  <c:v>Ленинск-Кузнецкий муниципальный округ</c:v>
                </c:pt>
                <c:pt idx="13">
                  <c:v>Новокузнецкий муниципальный район</c:v>
                </c:pt>
              </c:strCache>
            </c:strRef>
          </c:cat>
          <c:val>
            <c:numRef>
              <c:f>Лист2!$X$3:$X$17</c:f>
            </c:numRef>
          </c:val>
          <c:extLst>
            <c:ext xmlns:c16="http://schemas.microsoft.com/office/drawing/2014/chart" uri="{C3380CC4-5D6E-409C-BE32-E72D297353CC}">
              <c16:uniqueId val="{00000016-F216-4259-B4AF-8F075268CDD4}"/>
            </c:ext>
          </c:extLst>
        </c:ser>
        <c:ser>
          <c:idx val="23"/>
          <c:order val="23"/>
          <c:tx>
            <c:strRef>
              <c:f>Лист2!$Y$2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Лист2!$A$3:$A$17</c:f>
              <c:strCache>
                <c:ptCount val="14"/>
                <c:pt idx="0">
                  <c:v>Междуреченский городской округ</c:v>
                </c:pt>
                <c:pt idx="1">
                  <c:v>Новокузнецкий городской округ</c:v>
                </c:pt>
                <c:pt idx="2">
                  <c:v>Ленинск-Кузнецкий городской округ</c:v>
                </c:pt>
                <c:pt idx="3">
                  <c:v>Таштагольский муниципальный район</c:v>
                </c:pt>
                <c:pt idx="4">
                  <c:v>Кемеровский муниципальный округ</c:v>
                </c:pt>
                <c:pt idx="5">
                  <c:v>Осинниковский городской округ</c:v>
                </c:pt>
                <c:pt idx="6">
                  <c:v>Прокопьевский муниципальный округ</c:v>
                </c:pt>
                <c:pt idx="7">
                  <c:v>Киселевский городской округ</c:v>
                </c:pt>
                <c:pt idx="8">
                  <c:v>Беловский городской округ</c:v>
                </c:pt>
                <c:pt idx="9">
                  <c:v>Прокопьевский городской округ</c:v>
                </c:pt>
                <c:pt idx="10">
                  <c:v>Юргинский городской округ</c:v>
                </c:pt>
                <c:pt idx="11">
                  <c:v>Кемеровский городской округ</c:v>
                </c:pt>
                <c:pt idx="12">
                  <c:v>Ленинск-Кузнецкий муниципальный округ</c:v>
                </c:pt>
                <c:pt idx="13">
                  <c:v>Новокузнецкий муниципальный район</c:v>
                </c:pt>
              </c:strCache>
            </c:strRef>
          </c:cat>
          <c:val>
            <c:numRef>
              <c:f>Лист2!$Y$3:$Y$17</c:f>
            </c:numRef>
          </c:val>
          <c:extLst>
            <c:ext xmlns:c16="http://schemas.microsoft.com/office/drawing/2014/chart" uri="{C3380CC4-5D6E-409C-BE32-E72D297353CC}">
              <c16:uniqueId val="{00000017-F216-4259-B4AF-8F075268CDD4}"/>
            </c:ext>
          </c:extLst>
        </c:ser>
        <c:ser>
          <c:idx val="24"/>
          <c:order val="24"/>
          <c:tx>
            <c:strRef>
              <c:f>Лист2!$Z$2</c:f>
              <c:strCache>
                <c:ptCount val="1"/>
                <c:pt idx="0">
                  <c:v>36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Лист2!$A$3:$A$17</c:f>
              <c:strCache>
                <c:ptCount val="14"/>
                <c:pt idx="0">
                  <c:v>Междуреченский городской округ</c:v>
                </c:pt>
                <c:pt idx="1">
                  <c:v>Новокузнецкий городской округ</c:v>
                </c:pt>
                <c:pt idx="2">
                  <c:v>Ленинск-Кузнецкий городской округ</c:v>
                </c:pt>
                <c:pt idx="3">
                  <c:v>Таштагольский муниципальный район</c:v>
                </c:pt>
                <c:pt idx="4">
                  <c:v>Кемеровский муниципальный округ</c:v>
                </c:pt>
                <c:pt idx="5">
                  <c:v>Осинниковский городской округ</c:v>
                </c:pt>
                <c:pt idx="6">
                  <c:v>Прокопьевский муниципальный округ</c:v>
                </c:pt>
                <c:pt idx="7">
                  <c:v>Киселевский городской округ</c:v>
                </c:pt>
                <c:pt idx="8">
                  <c:v>Беловский городской округ</c:v>
                </c:pt>
                <c:pt idx="9">
                  <c:v>Прокопьевский городской округ</c:v>
                </c:pt>
                <c:pt idx="10">
                  <c:v>Юргинский городской округ</c:v>
                </c:pt>
                <c:pt idx="11">
                  <c:v>Кемеровский городской округ</c:v>
                </c:pt>
                <c:pt idx="12">
                  <c:v>Ленинск-Кузнецкий муниципальный округ</c:v>
                </c:pt>
                <c:pt idx="13">
                  <c:v>Новокузнецкий муниципальный район</c:v>
                </c:pt>
              </c:strCache>
            </c:strRef>
          </c:cat>
          <c:val>
            <c:numRef>
              <c:f>Лист2!$Z$3:$Z$17</c:f>
              <c:numCache>
                <c:formatCode>General</c:formatCode>
                <c:ptCount val="15"/>
                <c:pt idx="0">
                  <c:v>43</c:v>
                </c:pt>
                <c:pt idx="1">
                  <c:v>45</c:v>
                </c:pt>
                <c:pt idx="2">
                  <c:v>47</c:v>
                </c:pt>
                <c:pt idx="3">
                  <c:v>49</c:v>
                </c:pt>
                <c:pt idx="4">
                  <c:v>50</c:v>
                </c:pt>
                <c:pt idx="5">
                  <c:v>54</c:v>
                </c:pt>
                <c:pt idx="6">
                  <c:v>61</c:v>
                </c:pt>
                <c:pt idx="7">
                  <c:v>62</c:v>
                </c:pt>
                <c:pt idx="8">
                  <c:v>62</c:v>
                </c:pt>
                <c:pt idx="9">
                  <c:v>63</c:v>
                </c:pt>
                <c:pt idx="10">
                  <c:v>66</c:v>
                </c:pt>
                <c:pt idx="11">
                  <c:v>68</c:v>
                </c:pt>
                <c:pt idx="12">
                  <c:v>69</c:v>
                </c:pt>
                <c:pt idx="1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F216-4259-B4AF-8F075268C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6742552"/>
        <c:axId val="586739928"/>
      </c:barChart>
      <c:catAx>
        <c:axId val="586742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6739928"/>
        <c:crosses val="autoZero"/>
        <c:auto val="1"/>
        <c:lblAlgn val="ctr"/>
        <c:lblOffset val="100"/>
        <c:noMultiLvlLbl val="0"/>
      </c:catAx>
      <c:valAx>
        <c:axId val="586739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6742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gulation.kemobl.ru/" TargetMode="External"/><Relationship Id="rId5" Type="http://schemas.openxmlformats.org/officeDocument/2006/relationships/hyperlink" Target="https://www.facebook.com/orv.ako/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867" y="1978262"/>
            <a:ext cx="859519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О развитии </a:t>
            </a:r>
            <a:endParaRPr lang="ru-RU" sz="4000" b="1" dirty="0" smtClean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r>
              <a:rPr lang="ru-RU" sz="4000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института </a:t>
            </a:r>
            <a:r>
              <a:rPr lang="ru-RU" sz="4000" b="1" dirty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ОРВ в Кузбассе </a:t>
            </a:r>
            <a:endParaRPr lang="ru-RU" sz="4000" b="1" dirty="0" smtClean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sz="4000" b="1" dirty="0" smtClean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sz="4000" b="1" dirty="0" smtClean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r>
              <a:rPr lang="ru-RU" sz="28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Чурина Елена Владимировна,</a:t>
            </a:r>
          </a:p>
          <a:p>
            <a:r>
              <a:rPr lang="ru-RU" sz="2800" dirty="0">
                <a:solidFill>
                  <a:srgbClr val="3B4555"/>
                </a:solidFill>
                <a:latin typeface="Futura PT Light" panose="020B0402020204020303" pitchFamily="34" charset="0"/>
              </a:rPr>
              <a:t>начальник департамента </a:t>
            </a:r>
            <a:endParaRPr lang="ru-RU" sz="2800" dirty="0" smtClean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r>
              <a:rPr lang="ru-RU" sz="28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инвестиционной политики </a:t>
            </a:r>
            <a:r>
              <a:rPr lang="ru-RU" sz="2800" dirty="0">
                <a:solidFill>
                  <a:srgbClr val="3B4555"/>
                </a:solidFill>
                <a:latin typeface="Futura PT Light" panose="020B0402020204020303" pitchFamily="34" charset="0"/>
              </a:rPr>
              <a:t>Кузбасса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28FD0A-0A79-BC48-8F5A-4C66836EBC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593348" y="260145"/>
            <a:ext cx="1141906" cy="14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8731" y="978094"/>
            <a:ext cx="10584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Итоги рейтинга ОРВ в муниципальных образованиях</a:t>
            </a:r>
            <a:endParaRPr lang="ru-RU" sz="28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08731" y="1831299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078912"/>
              </p:ext>
            </p:extLst>
          </p:nvPr>
        </p:nvGraphicFramePr>
        <p:xfrm>
          <a:off x="2065699" y="1858459"/>
          <a:ext cx="8508750" cy="4316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11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867" y="1978262"/>
            <a:ext cx="85951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О развитии </a:t>
            </a:r>
            <a:endParaRPr lang="en-US" sz="4000" b="1" dirty="0" smtClean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r>
              <a:rPr lang="ru-RU" sz="4000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института </a:t>
            </a:r>
            <a:r>
              <a:rPr lang="ru-RU" sz="4000" b="1" dirty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ОРВ в Кузбассе </a:t>
            </a:r>
          </a:p>
          <a:p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r>
              <a:rPr lang="ru-RU" sz="4000" dirty="0">
                <a:solidFill>
                  <a:srgbClr val="3B4555"/>
                </a:solidFill>
                <a:latin typeface="Futura PT Light" panose="020B0402020204020303" pitchFamily="34" charset="0"/>
              </a:rPr>
              <a:t>Спасибо за внимание!</a:t>
            </a:r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A86347-7E9E-164A-B30D-1C403B16D2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593348" y="260145"/>
            <a:ext cx="1141906" cy="14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8731" y="978094"/>
            <a:ext cx="10584795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ОРВ в муниципальных образованиях Кузбасса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08731" y="1831299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429195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Города</a:t>
            </a:r>
          </a:p>
          <a:p>
            <a:r>
              <a:rPr lang="ru-RU" sz="30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  Кемерово</a:t>
            </a:r>
            <a:r>
              <a:rPr lang="ru-RU" sz="32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 </a:t>
            </a:r>
            <a:r>
              <a:rPr lang="ru-RU" sz="2000" b="1" dirty="0">
                <a:solidFill>
                  <a:srgbClr val="3B4555"/>
                </a:solidFill>
                <a:latin typeface="Futura PT Light" panose="020B0402020204020303" pitchFamily="34" charset="0"/>
              </a:rPr>
              <a:t>(с 2015 года</a:t>
            </a:r>
            <a:r>
              <a:rPr lang="ru-RU" sz="2000" b="1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)</a:t>
            </a:r>
          </a:p>
          <a:p>
            <a:r>
              <a:rPr lang="ru-RU" sz="30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  Белово</a:t>
            </a:r>
          </a:p>
          <a:p>
            <a:r>
              <a:rPr lang="ru-RU" sz="30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  Киселевск</a:t>
            </a:r>
          </a:p>
          <a:p>
            <a:r>
              <a:rPr lang="ru-RU" sz="30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  Ленинск-Кузнецкий</a:t>
            </a:r>
          </a:p>
          <a:p>
            <a:r>
              <a:rPr lang="ru-RU" sz="30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  Междуреченск</a:t>
            </a:r>
          </a:p>
          <a:p>
            <a:r>
              <a:rPr lang="ru-RU" sz="3000" dirty="0">
                <a:solidFill>
                  <a:srgbClr val="3B4555"/>
                </a:solidFill>
                <a:latin typeface="Futura PT Light" panose="020B0402020204020303" pitchFamily="34" charset="0"/>
              </a:rPr>
              <a:t> </a:t>
            </a:r>
            <a:r>
              <a:rPr lang="ru-RU" sz="30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 Новокузнецк</a:t>
            </a:r>
          </a:p>
          <a:p>
            <a:r>
              <a:rPr lang="ru-RU" sz="3000" dirty="0">
                <a:solidFill>
                  <a:srgbClr val="3B4555"/>
                </a:solidFill>
                <a:latin typeface="Futura PT Light" panose="020B0402020204020303" pitchFamily="34" charset="0"/>
              </a:rPr>
              <a:t> </a:t>
            </a:r>
            <a:r>
              <a:rPr lang="ru-RU" sz="30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 Осинники</a:t>
            </a:r>
          </a:p>
          <a:p>
            <a:r>
              <a:rPr lang="ru-RU" sz="3000" dirty="0">
                <a:solidFill>
                  <a:srgbClr val="3B4555"/>
                </a:solidFill>
                <a:latin typeface="Futura PT Light" panose="020B0402020204020303" pitchFamily="34" charset="0"/>
              </a:rPr>
              <a:t> </a:t>
            </a:r>
            <a:r>
              <a:rPr lang="ru-RU" sz="30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 Прокопьевск</a:t>
            </a:r>
          </a:p>
          <a:p>
            <a:r>
              <a:rPr lang="ru-RU" sz="3000" dirty="0">
                <a:solidFill>
                  <a:srgbClr val="3B4555"/>
                </a:solidFill>
                <a:latin typeface="Futura PT Light" panose="020B0402020204020303" pitchFamily="34" charset="0"/>
              </a:rPr>
              <a:t> </a:t>
            </a:r>
            <a:r>
              <a:rPr lang="ru-RU" sz="30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 Юрга </a:t>
            </a:r>
            <a:endParaRPr lang="ru-RU" sz="30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7052649" y="2248695"/>
            <a:ext cx="479833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B4555"/>
                </a:solidFill>
                <a:latin typeface="Futura PT Bold" panose="020B0902020204020203" pitchFamily="34" charset="-52"/>
              </a:rPr>
              <a:t>Муниципальные округа </a:t>
            </a:r>
            <a:r>
              <a:rPr lang="ru-RU" sz="3000" dirty="0">
                <a:solidFill>
                  <a:srgbClr val="3B4555"/>
                </a:solidFill>
                <a:latin typeface="Futura PT Light" panose="020B0402020204020303" pitchFamily="34" charset="0"/>
              </a:rPr>
              <a:t>Кемеровский </a:t>
            </a:r>
          </a:p>
          <a:p>
            <a:r>
              <a:rPr lang="ru-RU" sz="3000" dirty="0">
                <a:solidFill>
                  <a:srgbClr val="3B4555"/>
                </a:solidFill>
                <a:latin typeface="Futura PT Light" panose="020B0402020204020303" pitchFamily="34" charset="0"/>
              </a:rPr>
              <a:t>Ленинск-Кузнецкий </a:t>
            </a:r>
            <a:r>
              <a:rPr lang="ru-RU" sz="3000" dirty="0" err="1">
                <a:solidFill>
                  <a:srgbClr val="3B4555"/>
                </a:solidFill>
                <a:latin typeface="Futura PT Light" panose="020B0402020204020303" pitchFamily="34" charset="0"/>
              </a:rPr>
              <a:t>Прокопьевский</a:t>
            </a:r>
            <a:r>
              <a:rPr lang="ru-RU" sz="3000" dirty="0">
                <a:solidFill>
                  <a:srgbClr val="3B4555"/>
                </a:solidFill>
                <a:latin typeface="Futura PT Light" panose="020B0402020204020303" pitchFamily="34" charset="0"/>
              </a:rPr>
              <a:t> </a:t>
            </a:r>
          </a:p>
          <a:p>
            <a:r>
              <a:rPr lang="ru-RU" sz="3000" dirty="0" err="1">
                <a:solidFill>
                  <a:srgbClr val="3B4555"/>
                </a:solidFill>
                <a:latin typeface="Futura PT Light" panose="020B0402020204020303" pitchFamily="34" charset="0"/>
              </a:rPr>
              <a:t>Топкинский</a:t>
            </a:r>
            <a:endParaRPr lang="ru-RU" sz="30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endParaRPr lang="ru-RU" sz="3200" dirty="0" smtClean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r>
              <a:rPr lang="ru-RU" sz="2000" dirty="0">
                <a:solidFill>
                  <a:srgbClr val="3B4555"/>
                </a:solidFill>
                <a:latin typeface="Futura PT Bold" panose="020B0902020204020203" pitchFamily="34" charset="-52"/>
              </a:rPr>
              <a:t>Муниципальные районы </a:t>
            </a:r>
            <a:r>
              <a:rPr lang="ru-RU" sz="3000" dirty="0">
                <a:solidFill>
                  <a:srgbClr val="3B4555"/>
                </a:solidFill>
                <a:latin typeface="Futura PT Light" panose="020B0402020204020303" pitchFamily="34" charset="0"/>
              </a:rPr>
              <a:t>Новокузнецкий  </a:t>
            </a:r>
            <a:r>
              <a:rPr lang="ru-RU" sz="3000" dirty="0" err="1">
                <a:solidFill>
                  <a:srgbClr val="3B4555"/>
                </a:solidFill>
                <a:latin typeface="Futura PT Light" panose="020B0402020204020303" pitchFamily="34" charset="0"/>
              </a:rPr>
              <a:t>Таштагольский</a:t>
            </a:r>
            <a:endParaRPr lang="ru-RU" sz="30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indent="-571500">
              <a:buFont typeface="Arial" panose="020B0604020202020204" pitchFamily="34" charset="0"/>
              <a:buChar char="•"/>
            </a:pPr>
            <a:endParaRPr lang="ru-RU" sz="30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88" y="2726407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79" y="2684504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20" y="3606587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99" y="4073313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20" y="4536201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78" y="4989436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79" y="5419303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79" y="5862662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75" y="6331541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20" y="3153383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90" y="5797387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90" y="5351828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90" y="4103542"/>
            <a:ext cx="290959" cy="29021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90" y="3627661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89" y="3148624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85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8731" y="978094"/>
            <a:ext cx="10584795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ОРВ в Кемеровской области – Кузбассе 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08731" y="1831299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741777" y="2491159"/>
            <a:ext cx="514297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 </a:t>
            </a:r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2019 </a:t>
            </a:r>
            <a:r>
              <a:rPr lang="ru-RU" sz="2800" dirty="0" smtClean="0"/>
              <a:t>году</a:t>
            </a:r>
          </a:p>
          <a:p>
            <a:pPr algn="ctr"/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55</a:t>
            </a:r>
            <a:r>
              <a:rPr lang="ru-RU" sz="2800" dirty="0"/>
              <a:t> заключений об ОРВ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/>
              <a:t>10 </a:t>
            </a:r>
            <a:r>
              <a:rPr lang="ru-RU" sz="2800" dirty="0"/>
              <a:t>заключений об </a:t>
            </a:r>
            <a:r>
              <a:rPr lang="ru-RU" sz="2800" dirty="0" smtClean="0"/>
              <a:t>экспертизе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/>
              <a:t>3</a:t>
            </a:r>
            <a:r>
              <a:rPr lang="ru-RU" sz="2800" dirty="0" smtClean="0"/>
              <a:t> </a:t>
            </a:r>
            <a:r>
              <a:rPr lang="ru-RU" sz="2800" dirty="0"/>
              <a:t>согласительных </a:t>
            </a:r>
            <a:r>
              <a:rPr lang="ru-RU" sz="2800" dirty="0" smtClean="0"/>
              <a:t>совещания </a:t>
            </a:r>
            <a:endParaRPr lang="ru-RU" sz="2800" dirty="0"/>
          </a:p>
          <a:p>
            <a:r>
              <a:rPr lang="ru-RU" sz="2800" dirty="0"/>
              <a:t> 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6527549" y="2194453"/>
            <a:ext cx="51333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algn="ctr"/>
            <a:r>
              <a:rPr lang="ru-RU" sz="2800" dirty="0"/>
              <a:t>За </a:t>
            </a:r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6 месяцев 2020 </a:t>
            </a:r>
            <a:r>
              <a:rPr lang="ru-RU" sz="2800" dirty="0"/>
              <a:t>года </a:t>
            </a:r>
            <a:endParaRPr lang="ru-RU" sz="2800" dirty="0" smtClean="0"/>
          </a:p>
          <a:p>
            <a:pPr algn="ctr"/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/>
              <a:t>35</a:t>
            </a:r>
            <a:r>
              <a:rPr lang="ru-RU" sz="2800" dirty="0" smtClean="0"/>
              <a:t> </a:t>
            </a:r>
            <a:r>
              <a:rPr lang="ru-RU" sz="2800" dirty="0"/>
              <a:t>заключений об </a:t>
            </a:r>
            <a:r>
              <a:rPr lang="ru-RU" sz="2800" dirty="0" smtClean="0"/>
              <a:t>ОРВ 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2</a:t>
            </a:r>
            <a:r>
              <a:rPr lang="ru-RU" sz="2800" dirty="0"/>
              <a:t> заключения об </a:t>
            </a:r>
            <a:r>
              <a:rPr lang="ru-RU" sz="2800" dirty="0" smtClean="0"/>
              <a:t>экспертизе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/>
              <a:t>1</a:t>
            </a:r>
            <a:r>
              <a:rPr lang="ru-RU" sz="2800" dirty="0" smtClean="0"/>
              <a:t> </a:t>
            </a:r>
            <a:r>
              <a:rPr lang="ru-RU" sz="2800" dirty="0"/>
              <a:t>согласительное </a:t>
            </a:r>
            <a:r>
              <a:rPr lang="ru-RU" sz="2800" dirty="0" smtClean="0"/>
              <a:t>совещание</a:t>
            </a:r>
            <a:endParaRPr lang="ru-RU" sz="28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731" y="1953620"/>
            <a:ext cx="5428108" cy="29533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8731" y="978094"/>
            <a:ext cx="10584795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ОРВ в Кемеровской области – Кузбассе 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08731" y="1831299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78" y="2891569"/>
            <a:ext cx="5391087" cy="321951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306841" y="5225618"/>
            <a:ext cx="5142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 smtClean="0">
                <a:solidFill>
                  <a:schemeClr val="accent1"/>
                </a:solidFill>
                <a:hlinkClick r:id="rId5"/>
              </a:rPr>
              <a:t>www.facebook.com/orv.ako</a:t>
            </a:r>
            <a:r>
              <a:rPr lang="en-US" sz="2800" u="sng" dirty="0">
                <a:solidFill>
                  <a:schemeClr val="accent1"/>
                </a:solidFill>
                <a:hlinkClick r:id="rId5"/>
              </a:rPr>
              <a:t>/</a:t>
            </a:r>
            <a:r>
              <a:rPr lang="ru-RU" sz="2800" u="sng" dirty="0">
                <a:solidFill>
                  <a:schemeClr val="accent1"/>
                </a:solidFill>
                <a:hlinkClick r:id="rId5"/>
              </a:rPr>
              <a:t> </a:t>
            </a:r>
            <a:endParaRPr lang="ru-RU" sz="2800" u="sng" dirty="0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6648210" y="2218358"/>
            <a:ext cx="5142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>
                <a:solidFill>
                  <a:schemeClr val="accent1"/>
                </a:solidFill>
                <a:hlinkClick r:id="rId6"/>
              </a:rPr>
              <a:t>r</a:t>
            </a:r>
            <a:r>
              <a:rPr lang="en-US" sz="2800" u="sng" dirty="0" smtClean="0">
                <a:solidFill>
                  <a:schemeClr val="accent1"/>
                </a:solidFill>
                <a:hlinkClick r:id="rId6"/>
              </a:rPr>
              <a:t>egulation.kemobl.ru</a:t>
            </a:r>
            <a:endParaRPr lang="ru-RU" sz="2800" u="sng" dirty="0">
              <a:solidFill>
                <a:schemeClr val="accent1"/>
              </a:solidFill>
            </a:endParaRPr>
          </a:p>
          <a:p>
            <a:r>
              <a:rPr lang="ru-RU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670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8731" y="978094"/>
            <a:ext cx="10584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Нормативно-правовая база в сфере ОРВ</a:t>
            </a:r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08731" y="1831299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/>
            <a:r>
              <a:rPr lang="ru-RU" sz="24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закон </a:t>
            </a:r>
            <a:r>
              <a:rPr lang="ru-RU" sz="2400" dirty="0">
                <a:solidFill>
                  <a:srgbClr val="3B4555"/>
                </a:solidFill>
                <a:latin typeface="Futura PT Light" panose="020B0402020204020303" pitchFamily="34" charset="0"/>
              </a:rPr>
              <a:t>Кемеровской области </a:t>
            </a:r>
            <a:r>
              <a:rPr lang="ru-RU" sz="2400" dirty="0">
                <a:solidFill>
                  <a:srgbClr val="3B4555"/>
                </a:solidFill>
                <a:latin typeface="Futura PT Bold" panose="020B0902020204020203" pitchFamily="34" charset="-52"/>
              </a:rPr>
              <a:t>от 26.12.2013 № 142-ОЗ </a:t>
            </a:r>
            <a:endParaRPr lang="ru-RU" sz="2400" dirty="0" smtClean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pPr marL="442913"/>
            <a:r>
              <a:rPr lang="ru-RU" sz="24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«</a:t>
            </a:r>
            <a:r>
              <a:rPr lang="ru-RU" sz="2400" dirty="0">
                <a:solidFill>
                  <a:srgbClr val="3B4555"/>
                </a:solidFill>
                <a:latin typeface="Futura PT Light" panose="020B0402020204020303" pitchFamily="34" charset="0"/>
              </a:rPr>
              <a:t>О порядке проведения оценки регулирующего воздействия проектов нормативных правовых актов и экспертизы нормативных правовых актов в Кемеровской области</a:t>
            </a:r>
            <a:r>
              <a:rPr lang="ru-RU" sz="24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»</a:t>
            </a:r>
          </a:p>
          <a:p>
            <a:endParaRPr lang="ru-RU" sz="24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442913"/>
            <a:r>
              <a:rPr lang="ru-RU" sz="24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постановление </a:t>
            </a:r>
            <a:r>
              <a:rPr lang="ru-RU" sz="2400" dirty="0">
                <a:solidFill>
                  <a:srgbClr val="3B4555"/>
                </a:solidFill>
                <a:latin typeface="Futura PT Light" panose="020B0402020204020303" pitchFamily="34" charset="0"/>
              </a:rPr>
              <a:t>Коллегии Администрации Кемеровской области </a:t>
            </a:r>
            <a:r>
              <a:rPr lang="ru-RU" sz="24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/>
            </a:r>
            <a:br>
              <a:rPr lang="ru-RU" sz="24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</a:br>
            <a:r>
              <a:rPr lang="ru-RU" sz="2400" dirty="0">
                <a:solidFill>
                  <a:srgbClr val="3B4555"/>
                </a:solidFill>
                <a:latin typeface="Futura PT Bold" panose="020B0902020204020203" pitchFamily="34" charset="-52"/>
              </a:rPr>
              <a:t>от</a:t>
            </a:r>
            <a:r>
              <a:rPr lang="ru-RU" sz="24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 </a:t>
            </a:r>
            <a:r>
              <a:rPr lang="ru-RU" sz="2400" dirty="0">
                <a:solidFill>
                  <a:srgbClr val="3B4555"/>
                </a:solidFill>
                <a:latin typeface="Futura PT Bold" panose="020B0902020204020203" pitchFamily="34" charset="-52"/>
              </a:rPr>
              <a:t>24.05.2013 № 203 </a:t>
            </a:r>
            <a:r>
              <a:rPr lang="ru-RU" sz="2400" dirty="0">
                <a:solidFill>
                  <a:srgbClr val="3B4555"/>
                </a:solidFill>
                <a:latin typeface="Futura PT Light" panose="020B0402020204020303" pitchFamily="34" charset="0"/>
              </a:rPr>
              <a:t>«Об оценке регулирующего воздействия проектов нормативных правовых актов Кемеровской области, разработчиками которых являются органы исполнительной власти Кемеровской области и иные органы государственной власти Кемеровской области, и экспертизе нормативных правовых актов Кемеровской области</a:t>
            </a:r>
            <a:r>
              <a:rPr lang="ru-RU" sz="24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»</a:t>
            </a:r>
            <a:endParaRPr lang="ru-RU" sz="24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72" y="2310091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71" y="4147455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68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8731" y="978094"/>
            <a:ext cx="10584795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Изменения 2019 года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08731" y="1831299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РАСШИРЕНИЕ ПРОЦЕДУР ПО УРЕГУЛИРОВАНИЮ РАЗНОГЛАСИЙ </a:t>
            </a:r>
          </a:p>
          <a:p>
            <a:pPr algn="ctr"/>
            <a:r>
              <a:rPr lang="ru-RU" b="1" dirty="0" smtClean="0"/>
              <a:t>МЕЖДУ УЧАСТНИКАМИ ПУБЛИЧНЫХ КОНСУЛЬТАЦИЙ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endParaRPr lang="ru-RU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064931" y="307444"/>
            <a:ext cx="3360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3818522" y="5280419"/>
            <a:ext cx="50347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</a:t>
            </a:r>
            <a:r>
              <a:rPr lang="ru-RU" sz="2400" dirty="0" smtClean="0"/>
              <a:t>огласительное </a:t>
            </a:r>
            <a:r>
              <a:rPr lang="ru-RU" sz="2400" dirty="0"/>
              <a:t>совещание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2112475" y="3112591"/>
            <a:ext cx="84468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Заседание Совета </a:t>
            </a:r>
            <a:r>
              <a:rPr lang="ru-RU" sz="2400" dirty="0"/>
              <a:t>по инвестиционной и инновационной деятельности при Губернаторе Кемеровской области.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10800000">
            <a:off x="5631736" y="4100091"/>
            <a:ext cx="1408360" cy="9700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0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8731" y="978094"/>
            <a:ext cx="10584795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Исключения из предметной области ОРВ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08731" y="1831299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5839484" y="1917964"/>
            <a:ext cx="6002449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СТАЛО</a:t>
            </a:r>
          </a:p>
          <a:p>
            <a:pPr algn="ctr"/>
            <a:r>
              <a:rPr lang="ru-RU" sz="16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(перечень дополнен)</a:t>
            </a:r>
            <a:endParaRPr lang="ru-RU" sz="1600" dirty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endParaRPr lang="ru-RU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проекты </a:t>
            </a:r>
            <a:r>
              <a:rPr lang="ru-RU" dirty="0"/>
              <a:t>нормативных правовых актов Кемеровской области, устанавливающие, изменяющие, отменяющие подлежащих государственному регулированию </a:t>
            </a:r>
            <a:r>
              <a:rPr lang="ru-RU" b="1" dirty="0"/>
              <a:t>цены (тарифы)</a:t>
            </a:r>
            <a:r>
              <a:rPr lang="ru-RU" dirty="0"/>
              <a:t> на продукцию (товары, услуги), торговые надбавки (наценки) к таким ценам (тарифам) в соответствии с законодательством Российской Федерации, определяющих порядок ценообразования в области регулируемых цен (тарифов) на продукцию (товары, услуги), торговых надбавок (наценок) к таким ценам (тарифам</a:t>
            </a:r>
            <a:r>
              <a:rPr lang="ru-RU" dirty="0" smtClean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проекты </a:t>
            </a:r>
            <a:r>
              <a:rPr lang="ru-RU" dirty="0"/>
              <a:t>нормативных правовых актов Кемеровской области</a:t>
            </a:r>
            <a:r>
              <a:rPr lang="ru-RU" dirty="0" smtClean="0"/>
              <a:t>, </a:t>
            </a:r>
            <a:r>
              <a:rPr lang="ru-RU" dirty="0"/>
              <a:t>разработанные в целях </a:t>
            </a:r>
            <a:r>
              <a:rPr lang="ru-RU" b="1" dirty="0"/>
              <a:t>ликвидации </a:t>
            </a:r>
            <a:r>
              <a:rPr lang="ru-RU" b="1" dirty="0" smtClean="0"/>
              <a:t>чрезвычайных </a:t>
            </a:r>
            <a:r>
              <a:rPr lang="ru-RU" b="1" dirty="0"/>
              <a:t>ситуаций природного и техногенного характера</a:t>
            </a:r>
            <a:r>
              <a:rPr lang="ru-RU" dirty="0"/>
              <a:t> на период действия режимов чрезвычайных ситуаций.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93764" y="1925049"/>
            <a:ext cx="497246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БЫЛО</a:t>
            </a:r>
          </a:p>
          <a:p>
            <a:pPr algn="ctr"/>
            <a:endParaRPr lang="ru-RU" sz="2000" dirty="0" smtClean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pPr algn="ctr"/>
            <a:endParaRPr lang="ru-RU" sz="800" dirty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проекты </a:t>
            </a:r>
            <a:r>
              <a:rPr lang="ru-RU" dirty="0"/>
              <a:t>законов Кемеровской области, устанавливающих, изменяющих, приостанавливающих, отменяющих региональные </a:t>
            </a:r>
            <a:r>
              <a:rPr lang="ru-RU" b="1" dirty="0"/>
              <a:t>налоги, а также налоговые ставки по федеральным </a:t>
            </a:r>
            <a:r>
              <a:rPr lang="ru-RU" b="1" dirty="0" smtClean="0"/>
              <a:t>налогам</a:t>
            </a:r>
          </a:p>
          <a:p>
            <a:endParaRPr lang="ru-RU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проекты </a:t>
            </a:r>
            <a:r>
              <a:rPr lang="ru-RU" dirty="0"/>
              <a:t>законов Кемеровской области, регулирующих </a:t>
            </a:r>
            <a:r>
              <a:rPr lang="ru-RU" b="1" dirty="0"/>
              <a:t>бюджетные </a:t>
            </a:r>
            <a:r>
              <a:rPr lang="ru-RU" b="1" dirty="0" smtClean="0"/>
              <a:t>правоотношения</a:t>
            </a:r>
          </a:p>
          <a:p>
            <a:endParaRPr lang="ru-RU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проекты </a:t>
            </a:r>
            <a:r>
              <a:rPr lang="ru-RU" dirty="0"/>
              <a:t>нормативных правовых актов Кемеровской области, содержащих сведения, составляющие </a:t>
            </a:r>
            <a:r>
              <a:rPr lang="ru-RU" b="1" dirty="0"/>
              <a:t>государственную тайну, или сведения конфиденциального </a:t>
            </a:r>
            <a:r>
              <a:rPr lang="ru-RU" b="1" dirty="0" smtClean="0"/>
              <a:t>характера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8731" y="978094"/>
            <a:ext cx="10584795" cy="117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dirty="0">
                <a:solidFill>
                  <a:srgbClr val="3B4555"/>
                </a:solidFill>
                <a:latin typeface="Futura PT Bold" panose="020B0902020204020203" pitchFamily="34" charset="-52"/>
              </a:rPr>
              <a:t>Иные субъекты права законодательной инициативы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08731" y="1831299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4687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представительные </a:t>
            </a:r>
            <a:r>
              <a:rPr lang="ru-RU" sz="2400" dirty="0"/>
              <a:t>органы местного </a:t>
            </a:r>
            <a:r>
              <a:rPr lang="ru-RU" sz="2400" dirty="0" smtClean="0"/>
              <a:t>самоуправления </a:t>
            </a:r>
            <a:endParaRPr lang="ru-RU" sz="2400" dirty="0"/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избирательные комиссии Кемеровской области - </a:t>
            </a:r>
            <a:r>
              <a:rPr lang="ru-RU" sz="2400" dirty="0" smtClean="0"/>
              <a:t>Кузбасса </a:t>
            </a:r>
            <a:endParaRPr lang="ru-RU" sz="2400" dirty="0"/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Кемеровский областной </a:t>
            </a:r>
            <a:r>
              <a:rPr lang="ru-RU" sz="2400" dirty="0" smtClean="0"/>
              <a:t>суд </a:t>
            </a:r>
            <a:endParaRPr lang="ru-RU" sz="2400" dirty="0"/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Арбитражный суд Кемеровской </a:t>
            </a:r>
            <a:r>
              <a:rPr lang="ru-RU" sz="2400" dirty="0" smtClean="0"/>
              <a:t>области </a:t>
            </a:r>
            <a:endParaRPr lang="ru-RU" sz="2400" dirty="0"/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прокурор Кемеровской области - </a:t>
            </a:r>
            <a:r>
              <a:rPr lang="ru-RU" sz="2400" dirty="0" smtClean="0"/>
              <a:t>Кузбасса </a:t>
            </a:r>
            <a:endParaRPr lang="ru-RU" sz="2400" dirty="0"/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уполномоченный по правам человека в Кемеровской области - </a:t>
            </a:r>
            <a:r>
              <a:rPr lang="ru-RU" sz="2400" dirty="0" smtClean="0"/>
              <a:t>Кузбассе</a:t>
            </a:r>
            <a:endParaRPr lang="ru-RU" sz="2400" dirty="0"/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уполномоченный по правам ребенка в Кемеровской области - </a:t>
            </a:r>
            <a:r>
              <a:rPr lang="ru-RU" sz="2400" dirty="0" smtClean="0"/>
              <a:t>Кузбассе</a:t>
            </a:r>
            <a:endParaRPr lang="ru-RU" sz="2400" dirty="0"/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уполномоченный по защите прав предпринимателей в Кемеровской области - </a:t>
            </a:r>
            <a:r>
              <a:rPr lang="ru-RU" sz="2400" dirty="0" smtClean="0"/>
              <a:t>Кузбассе </a:t>
            </a:r>
            <a:endParaRPr lang="ru-RU" sz="2400" dirty="0"/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совет муниципальных образований Кемеровской </a:t>
            </a:r>
            <a:r>
              <a:rPr lang="ru-RU" sz="2400" dirty="0" smtClean="0"/>
              <a:t>области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1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7148" y="4911197"/>
            <a:ext cx="4303974" cy="15395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06744" y="4861663"/>
            <a:ext cx="4528195" cy="15395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03118" y="2914943"/>
            <a:ext cx="4531821" cy="16570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87147" y="2914943"/>
            <a:ext cx="4303975" cy="16570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8731" y="978094"/>
            <a:ext cx="10584795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Рейтинг ОРВ в муниципальных образованиях 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08731" y="1831299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4 блока показателей</a:t>
            </a:r>
          </a:p>
          <a:p>
            <a:pPr algn="ctr"/>
            <a:endParaRPr lang="ru-RU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287148" y="2914943"/>
            <a:ext cx="41992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1. Нормативное </a:t>
            </a:r>
            <a:r>
              <a:rPr lang="ru-RU" sz="2400" dirty="0"/>
              <a:t>правовое закрепление и механизм проведения ОРВ экспертизы муниципальных </a:t>
            </a:r>
            <a:r>
              <a:rPr lang="ru-RU" sz="2400" dirty="0" smtClean="0"/>
              <a:t>НПА</a:t>
            </a:r>
            <a:endParaRPr lang="ru-RU" sz="24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6803118" y="2909073"/>
            <a:ext cx="45318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2. Практический </a:t>
            </a:r>
            <a:r>
              <a:rPr lang="ru-RU" sz="2400" dirty="0"/>
              <a:t>опыт </a:t>
            </a:r>
            <a:endParaRPr lang="ru-RU" sz="2400" dirty="0" smtClean="0"/>
          </a:p>
          <a:p>
            <a:pPr algn="ctr"/>
            <a:r>
              <a:rPr lang="ru-RU" sz="2400" dirty="0" smtClean="0"/>
              <a:t>проведения </a:t>
            </a:r>
            <a:r>
              <a:rPr lang="ru-RU" sz="2400" dirty="0"/>
              <a:t>ОРВ проектов муниципальных НПА и экспертизы </a:t>
            </a:r>
            <a:r>
              <a:rPr lang="ru-RU" sz="2400" dirty="0" smtClean="0"/>
              <a:t>муниципальных </a:t>
            </a:r>
            <a:r>
              <a:rPr lang="ru-RU" sz="2400" dirty="0"/>
              <a:t>НПА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408731" y="4911197"/>
            <a:ext cx="3570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3. Методическое </a:t>
            </a:r>
            <a:r>
              <a:rPr lang="ru-RU" sz="2400" dirty="0"/>
              <a:t>и организационное сопровождение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6907840" y="4911197"/>
            <a:ext cx="4427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4. Независимая </a:t>
            </a:r>
            <a:r>
              <a:rPr lang="ru-RU" sz="2400" dirty="0"/>
              <a:t>оценка </a:t>
            </a:r>
          </a:p>
        </p:txBody>
      </p:sp>
    </p:spTree>
    <p:extLst>
      <p:ext uri="{BB962C8B-B14F-4D97-AF65-F5344CB8AC3E}">
        <p14:creationId xmlns:p14="http://schemas.microsoft.com/office/powerpoint/2010/main" val="33463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420</Words>
  <Application>Microsoft Office PowerPoint</Application>
  <PresentationFormat>Широкоэкранный</PresentationFormat>
  <Paragraphs>92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Futura PT</vt:lpstr>
      <vt:lpstr>Futura PT Bold</vt:lpstr>
      <vt:lpstr>Futura PT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Ivanova-AV</cp:lastModifiedBy>
  <cp:revision>27</cp:revision>
  <dcterms:created xsi:type="dcterms:W3CDTF">2019-04-02T07:58:05Z</dcterms:created>
  <dcterms:modified xsi:type="dcterms:W3CDTF">2020-07-08T04:51:25Z</dcterms:modified>
</cp:coreProperties>
</file>