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91" r:id="rId3"/>
    <p:sldId id="281" r:id="rId4"/>
    <p:sldId id="278" r:id="rId5"/>
    <p:sldId id="284" r:id="rId6"/>
    <p:sldId id="288" r:id="rId7"/>
    <p:sldId id="289" r:id="rId8"/>
    <p:sldId id="290" r:id="rId9"/>
    <p:sldId id="279" r:id="rId10"/>
    <p:sldId id="295" r:id="rId11"/>
    <p:sldId id="293" r:id="rId12"/>
    <p:sldId id="294" r:id="rId13"/>
    <p:sldId id="292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555"/>
    <a:srgbClr val="2A5244"/>
    <a:srgbClr val="325D69"/>
    <a:srgbClr val="3F6495"/>
    <a:srgbClr val="477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Z:\!&#1044;&#1048;&#1080;&#1057;&#1056;\06.%20&#1054;&#1056;&#1042;\08.%20&#1054;&#1056;&#1042;%20&#1074;%20&#1052;&#1054;\&#1056;&#1077;&#1081;&#1090;&#1080;&#1085;&#1075;%20&#1052;&#1054;\2020\&#1048;&#1090;&#1086;&#1075;&#1080;%202020\&#1044;&#1080;&#1072;&#1075;&#1088;&#1072;&#1084;&#1084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Z:\!&#1044;&#1048;&#1080;&#1057;&#1056;\06.%20&#1054;&#1056;&#1042;\08.%20&#1054;&#1056;&#1042;%20&#1074;%20&#1052;&#1054;\&#1056;&#1077;&#1081;&#1090;&#1080;&#1085;&#1075;%20&#1052;&#1054;\2020\&#1048;&#1090;&#1086;&#1075;&#1080;%202020\&#1044;&#1080;&#1072;&#1075;&#1088;&#1072;&#1084;&#1084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1.1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Лист1!$B$2:$B$16</c:f>
            </c:numRef>
          </c:val>
          <c:extLst>
            <c:ext xmlns:c16="http://schemas.microsoft.com/office/drawing/2014/chart" uri="{C3380CC4-5D6E-409C-BE32-E72D297353CC}">
              <c16:uniqueId val="{00000000-E16B-4958-855C-A31AE0609D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1.2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Лист1!$C$2:$C$16</c:f>
            </c:numRef>
          </c:val>
          <c:extLst>
            <c:ext xmlns:c16="http://schemas.microsoft.com/office/drawing/2014/chart" uri="{C3380CC4-5D6E-409C-BE32-E72D297353CC}">
              <c16:uniqueId val="{00000001-E16B-4958-855C-A31AE0609DA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1.3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Лист1!$D$2:$D$16</c:f>
            </c:numRef>
          </c:val>
          <c:extLst>
            <c:ext xmlns:c16="http://schemas.microsoft.com/office/drawing/2014/chart" uri="{C3380CC4-5D6E-409C-BE32-E72D297353CC}">
              <c16:uniqueId val="{00000002-E16B-4958-855C-A31AE0609DA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1.4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Лист1!$E$2:$E$16</c:f>
            </c:numRef>
          </c:val>
          <c:extLst>
            <c:ext xmlns:c16="http://schemas.microsoft.com/office/drawing/2014/chart" uri="{C3380CC4-5D6E-409C-BE32-E72D297353CC}">
              <c16:uniqueId val="{00000003-E16B-4958-855C-A31AE0609DA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1.5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Лист1!$F$2:$F$16</c:f>
            </c:numRef>
          </c:val>
          <c:extLst>
            <c:ext xmlns:c16="http://schemas.microsoft.com/office/drawing/2014/chart" uri="{C3380CC4-5D6E-409C-BE32-E72D297353CC}">
              <c16:uniqueId val="{00000004-E16B-4958-855C-A31AE0609DA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1.6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Лист1!$G$2:$G$16</c:f>
            </c:numRef>
          </c:val>
          <c:extLst>
            <c:ext xmlns:c16="http://schemas.microsoft.com/office/drawing/2014/chart" uri="{C3380CC4-5D6E-409C-BE32-E72D297353CC}">
              <c16:uniqueId val="{00000005-E16B-4958-855C-A31AE0609DA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1.7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Лист1!$H$2:$H$16</c:f>
            </c:numRef>
          </c:val>
          <c:extLst>
            <c:ext xmlns:c16="http://schemas.microsoft.com/office/drawing/2014/chart" uri="{C3380CC4-5D6E-409C-BE32-E72D297353CC}">
              <c16:uniqueId val="{00000006-E16B-4958-855C-A31AE0609DA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1.8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Лист1!$I$2:$I$16</c:f>
            </c:numRef>
          </c:val>
          <c:extLst>
            <c:ext xmlns:c16="http://schemas.microsoft.com/office/drawing/2014/chart" uri="{C3380CC4-5D6E-409C-BE32-E72D297353CC}">
              <c16:uniqueId val="{00000007-E16B-4958-855C-A31AE0609DA5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1.9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Лист1!$J$2:$J$16</c:f>
            </c:numRef>
          </c:val>
          <c:extLst>
            <c:ext xmlns:c16="http://schemas.microsoft.com/office/drawing/2014/chart" uri="{C3380CC4-5D6E-409C-BE32-E72D297353CC}">
              <c16:uniqueId val="{00000008-E16B-4958-855C-A31AE0609DA5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1.10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Лист1!$K$2:$K$16</c:f>
            </c:numRef>
          </c:val>
          <c:extLst>
            <c:ext xmlns:c16="http://schemas.microsoft.com/office/drawing/2014/chart" uri="{C3380CC4-5D6E-409C-BE32-E72D297353CC}">
              <c16:uniqueId val="{00000009-E16B-4958-855C-A31AE0609DA5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1.11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Лист1!$L$2:$L$16</c:f>
            </c:numRef>
          </c:val>
          <c:extLst>
            <c:ext xmlns:c16="http://schemas.microsoft.com/office/drawing/2014/chart" uri="{C3380CC4-5D6E-409C-BE32-E72D297353CC}">
              <c16:uniqueId val="{0000000A-E16B-4958-855C-A31AE0609DA5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2.1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Лист1!$M$2:$M$16</c:f>
            </c:numRef>
          </c:val>
          <c:extLst>
            <c:ext xmlns:c16="http://schemas.microsoft.com/office/drawing/2014/chart" uri="{C3380CC4-5D6E-409C-BE32-E72D297353CC}">
              <c16:uniqueId val="{0000000B-E16B-4958-855C-A31AE0609DA5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2.2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Лист1!$N$2:$N$16</c:f>
            </c:numRef>
          </c:val>
          <c:extLst>
            <c:ext xmlns:c16="http://schemas.microsoft.com/office/drawing/2014/chart" uri="{C3380CC4-5D6E-409C-BE32-E72D297353CC}">
              <c16:uniqueId val="{0000000C-E16B-4958-855C-A31AE0609DA5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2.3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Лист1!$O$2:$O$16</c:f>
            </c:numRef>
          </c:val>
          <c:extLst>
            <c:ext xmlns:c16="http://schemas.microsoft.com/office/drawing/2014/chart" uri="{C3380CC4-5D6E-409C-BE32-E72D297353CC}">
              <c16:uniqueId val="{0000000D-E16B-4958-855C-A31AE0609DA5}"/>
            </c:ext>
          </c:extLst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3.1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Лист1!$P$2:$P$16</c:f>
            </c:numRef>
          </c:val>
          <c:extLst>
            <c:ext xmlns:c16="http://schemas.microsoft.com/office/drawing/2014/chart" uri="{C3380CC4-5D6E-409C-BE32-E72D297353CC}">
              <c16:uniqueId val="{0000000E-E16B-4958-855C-A31AE0609DA5}"/>
            </c:ext>
          </c:extLst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3.2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Лист1!$Q$2:$Q$16</c:f>
            </c:numRef>
          </c:val>
          <c:extLst>
            <c:ext xmlns:c16="http://schemas.microsoft.com/office/drawing/2014/chart" uri="{C3380CC4-5D6E-409C-BE32-E72D297353CC}">
              <c16:uniqueId val="{0000000F-E16B-4958-855C-A31AE0609DA5}"/>
            </c:ext>
          </c:extLst>
        </c:ser>
        <c:ser>
          <c:idx val="16"/>
          <c:order val="16"/>
          <c:tx>
            <c:strRef>
              <c:f>Лист1!$R$1</c:f>
              <c:strCache>
                <c:ptCount val="1"/>
                <c:pt idx="0">
                  <c:v>3.3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Лист1!$R$2:$R$16</c:f>
            </c:numRef>
          </c:val>
          <c:extLst>
            <c:ext xmlns:c16="http://schemas.microsoft.com/office/drawing/2014/chart" uri="{C3380CC4-5D6E-409C-BE32-E72D297353CC}">
              <c16:uniqueId val="{00000010-E16B-4958-855C-A31AE0609DA5}"/>
            </c:ext>
          </c:extLst>
        </c:ser>
        <c:ser>
          <c:idx val="17"/>
          <c:order val="17"/>
          <c:tx>
            <c:strRef>
              <c:f>Лист1!$S$1</c:f>
              <c:strCache>
                <c:ptCount val="1"/>
                <c:pt idx="0">
                  <c:v>3.4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Лист1!$S$2:$S$16</c:f>
            </c:numRef>
          </c:val>
          <c:extLst>
            <c:ext xmlns:c16="http://schemas.microsoft.com/office/drawing/2014/chart" uri="{C3380CC4-5D6E-409C-BE32-E72D297353CC}">
              <c16:uniqueId val="{00000011-E16B-4958-855C-A31AE0609DA5}"/>
            </c:ext>
          </c:extLst>
        </c:ser>
        <c:ser>
          <c:idx val="18"/>
          <c:order val="18"/>
          <c:tx>
            <c:strRef>
              <c:f>Лист1!$T$1</c:f>
              <c:strCache>
                <c:ptCount val="1"/>
                <c:pt idx="0">
                  <c:v>3.5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Лист1!$T$2:$T$16</c:f>
            </c:numRef>
          </c:val>
          <c:extLst>
            <c:ext xmlns:c16="http://schemas.microsoft.com/office/drawing/2014/chart" uri="{C3380CC4-5D6E-409C-BE32-E72D297353CC}">
              <c16:uniqueId val="{00000012-E16B-4958-855C-A31AE0609DA5}"/>
            </c:ext>
          </c:extLst>
        </c:ser>
        <c:ser>
          <c:idx val="19"/>
          <c:order val="19"/>
          <c:tx>
            <c:strRef>
              <c:f>Лист1!$U$1</c:f>
              <c:strCache>
                <c:ptCount val="1"/>
                <c:pt idx="0">
                  <c:v>4.1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Лист1!$U$2:$U$16</c:f>
            </c:numRef>
          </c:val>
          <c:extLst>
            <c:ext xmlns:c16="http://schemas.microsoft.com/office/drawing/2014/chart" uri="{C3380CC4-5D6E-409C-BE32-E72D297353CC}">
              <c16:uniqueId val="{00000013-E16B-4958-855C-A31AE0609DA5}"/>
            </c:ext>
          </c:extLst>
        </c:ser>
        <c:ser>
          <c:idx val="20"/>
          <c:order val="20"/>
          <c:tx>
            <c:strRef>
              <c:f>Лист1!$V$1</c:f>
              <c:strCache>
                <c:ptCount val="1"/>
                <c:pt idx="0">
                  <c:v>4.2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Лист1!$V$2:$V$16</c:f>
            </c:numRef>
          </c:val>
          <c:extLst>
            <c:ext xmlns:c16="http://schemas.microsoft.com/office/drawing/2014/chart" uri="{C3380CC4-5D6E-409C-BE32-E72D297353CC}">
              <c16:uniqueId val="{00000014-E16B-4958-855C-A31AE0609DA5}"/>
            </c:ext>
          </c:extLst>
        </c:ser>
        <c:ser>
          <c:idx val="21"/>
          <c:order val="21"/>
          <c:tx>
            <c:strRef>
              <c:f>Лист1!$W$1</c:f>
              <c:strCache>
                <c:ptCount val="1"/>
                <c:pt idx="0">
                  <c:v>4.3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Лист1!$W$2:$W$16</c:f>
            </c:numRef>
          </c:val>
          <c:extLst>
            <c:ext xmlns:c16="http://schemas.microsoft.com/office/drawing/2014/chart" uri="{C3380CC4-5D6E-409C-BE32-E72D297353CC}">
              <c16:uniqueId val="{00000015-E16B-4958-855C-A31AE0609DA5}"/>
            </c:ext>
          </c:extLst>
        </c:ser>
        <c:ser>
          <c:idx val="22"/>
          <c:order val="22"/>
          <c:tx>
            <c:strRef>
              <c:f>Лист1!$X$1</c:f>
              <c:strCache>
                <c:ptCount val="1"/>
                <c:pt idx="0">
                  <c:v>4.4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Лист1!$X$2:$X$16</c:f>
            </c:numRef>
          </c:val>
          <c:extLst>
            <c:ext xmlns:c16="http://schemas.microsoft.com/office/drawing/2014/chart" uri="{C3380CC4-5D6E-409C-BE32-E72D297353CC}">
              <c16:uniqueId val="{00000016-E16B-4958-855C-A31AE0609DA5}"/>
            </c:ext>
          </c:extLst>
        </c:ser>
        <c:ser>
          <c:idx val="23"/>
          <c:order val="23"/>
          <c:tx>
            <c:strRef>
              <c:f>Лист1!$Y$1</c:f>
              <c:strCache>
                <c:ptCount val="1"/>
                <c:pt idx="0">
                  <c:v>4.5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Киселевский городской округ</c:v>
                </c:pt>
                <c:pt idx="7">
                  <c:v>Осинниковский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Лист1!$Y$2:$Y$16</c:f>
            </c:numRef>
          </c:val>
          <c:extLst>
            <c:ext xmlns:c16="http://schemas.microsoft.com/office/drawing/2014/chart" uri="{C3380CC4-5D6E-409C-BE32-E72D297353CC}">
              <c16:uniqueId val="{00000017-E16B-4958-855C-A31AE0609D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0029056"/>
        <c:axId val="110047232"/>
      </c:barChart>
      <c:catAx>
        <c:axId val="110029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047232"/>
        <c:crosses val="autoZero"/>
        <c:auto val="1"/>
        <c:lblAlgn val="ctr"/>
        <c:lblOffset val="100"/>
        <c:noMultiLvlLbl val="0"/>
      </c:catAx>
      <c:valAx>
        <c:axId val="1100472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баллов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029056"/>
        <c:crosses val="autoZero"/>
        <c:crossBetween val="between"/>
      </c:valAx>
      <c:spPr>
        <a:noFill/>
        <a:ln>
          <a:noFill/>
        </a:ln>
        <a:effectLst>
          <a:outerShdw blurRad="50800" dist="50800" dir="5400000" sx="1000" sy="1000" algn="ctr" rotWithShape="0">
            <a:srgbClr val="000000"/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1.1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Лист1!$B$2:$B$16</c:f>
            </c:numRef>
          </c:val>
          <c:extLst>
            <c:ext xmlns:c16="http://schemas.microsoft.com/office/drawing/2014/chart" uri="{C3380CC4-5D6E-409C-BE32-E72D297353CC}">
              <c16:uniqueId val="{00000000-F8FA-47E8-9881-C3734B4BD2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1.2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Лист1!$C$2:$C$16</c:f>
            </c:numRef>
          </c:val>
          <c:extLst>
            <c:ext xmlns:c16="http://schemas.microsoft.com/office/drawing/2014/chart" uri="{C3380CC4-5D6E-409C-BE32-E72D297353CC}">
              <c16:uniqueId val="{00000001-F8FA-47E8-9881-C3734B4BD23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1.3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Лист1!$D$2:$D$16</c:f>
            </c:numRef>
          </c:val>
          <c:extLst>
            <c:ext xmlns:c16="http://schemas.microsoft.com/office/drawing/2014/chart" uri="{C3380CC4-5D6E-409C-BE32-E72D297353CC}">
              <c16:uniqueId val="{00000002-F8FA-47E8-9881-C3734B4BD23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1.4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Лист1!$E$2:$E$16</c:f>
            </c:numRef>
          </c:val>
          <c:extLst>
            <c:ext xmlns:c16="http://schemas.microsoft.com/office/drawing/2014/chart" uri="{C3380CC4-5D6E-409C-BE32-E72D297353CC}">
              <c16:uniqueId val="{00000003-F8FA-47E8-9881-C3734B4BD23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1.5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Лист1!$F$2:$F$16</c:f>
            </c:numRef>
          </c:val>
          <c:extLst>
            <c:ext xmlns:c16="http://schemas.microsoft.com/office/drawing/2014/chart" uri="{C3380CC4-5D6E-409C-BE32-E72D297353CC}">
              <c16:uniqueId val="{00000004-F8FA-47E8-9881-C3734B4BD23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1.6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Лист1!$G$2:$G$16</c:f>
            </c:numRef>
          </c:val>
          <c:extLst>
            <c:ext xmlns:c16="http://schemas.microsoft.com/office/drawing/2014/chart" uri="{C3380CC4-5D6E-409C-BE32-E72D297353CC}">
              <c16:uniqueId val="{00000005-F8FA-47E8-9881-C3734B4BD23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1.7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Лист1!$H$2:$H$16</c:f>
            </c:numRef>
          </c:val>
          <c:extLst>
            <c:ext xmlns:c16="http://schemas.microsoft.com/office/drawing/2014/chart" uri="{C3380CC4-5D6E-409C-BE32-E72D297353CC}">
              <c16:uniqueId val="{00000006-F8FA-47E8-9881-C3734B4BD23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1.8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Лист1!$I$2:$I$16</c:f>
            </c:numRef>
          </c:val>
          <c:extLst>
            <c:ext xmlns:c16="http://schemas.microsoft.com/office/drawing/2014/chart" uri="{C3380CC4-5D6E-409C-BE32-E72D297353CC}">
              <c16:uniqueId val="{00000007-F8FA-47E8-9881-C3734B4BD230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1.9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Лист1!$J$2:$J$16</c:f>
            </c:numRef>
          </c:val>
          <c:extLst>
            <c:ext xmlns:c16="http://schemas.microsoft.com/office/drawing/2014/chart" uri="{C3380CC4-5D6E-409C-BE32-E72D297353CC}">
              <c16:uniqueId val="{00000008-F8FA-47E8-9881-C3734B4BD230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1.10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Лист1!$K$2:$K$16</c:f>
            </c:numRef>
          </c:val>
          <c:extLst>
            <c:ext xmlns:c16="http://schemas.microsoft.com/office/drawing/2014/chart" uri="{C3380CC4-5D6E-409C-BE32-E72D297353CC}">
              <c16:uniqueId val="{00000009-F8FA-47E8-9881-C3734B4BD230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1.11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Лист1!$L$2:$L$16</c:f>
            </c:numRef>
          </c:val>
          <c:extLst>
            <c:ext xmlns:c16="http://schemas.microsoft.com/office/drawing/2014/chart" uri="{C3380CC4-5D6E-409C-BE32-E72D297353CC}">
              <c16:uniqueId val="{0000000A-F8FA-47E8-9881-C3734B4BD230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2.1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Лист1!$M$2:$M$16</c:f>
            </c:numRef>
          </c:val>
          <c:extLst>
            <c:ext xmlns:c16="http://schemas.microsoft.com/office/drawing/2014/chart" uri="{C3380CC4-5D6E-409C-BE32-E72D297353CC}">
              <c16:uniqueId val="{0000000B-F8FA-47E8-9881-C3734B4BD230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2.2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Лист1!$N$2:$N$16</c:f>
            </c:numRef>
          </c:val>
          <c:extLst>
            <c:ext xmlns:c16="http://schemas.microsoft.com/office/drawing/2014/chart" uri="{C3380CC4-5D6E-409C-BE32-E72D297353CC}">
              <c16:uniqueId val="{0000000C-F8FA-47E8-9881-C3734B4BD230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2.3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Лист1!$O$2:$O$16</c:f>
            </c:numRef>
          </c:val>
          <c:extLst>
            <c:ext xmlns:c16="http://schemas.microsoft.com/office/drawing/2014/chart" uri="{C3380CC4-5D6E-409C-BE32-E72D297353CC}">
              <c16:uniqueId val="{0000000D-F8FA-47E8-9881-C3734B4BD230}"/>
            </c:ext>
          </c:extLst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3.1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Лист1!$P$2:$P$16</c:f>
            </c:numRef>
          </c:val>
          <c:extLst>
            <c:ext xmlns:c16="http://schemas.microsoft.com/office/drawing/2014/chart" uri="{C3380CC4-5D6E-409C-BE32-E72D297353CC}">
              <c16:uniqueId val="{0000000E-F8FA-47E8-9881-C3734B4BD230}"/>
            </c:ext>
          </c:extLst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3.2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Лист1!$Q$2:$Q$16</c:f>
            </c:numRef>
          </c:val>
          <c:extLst>
            <c:ext xmlns:c16="http://schemas.microsoft.com/office/drawing/2014/chart" uri="{C3380CC4-5D6E-409C-BE32-E72D297353CC}">
              <c16:uniqueId val="{0000000F-F8FA-47E8-9881-C3734B4BD230}"/>
            </c:ext>
          </c:extLst>
        </c:ser>
        <c:ser>
          <c:idx val="16"/>
          <c:order val="16"/>
          <c:tx>
            <c:strRef>
              <c:f>Лист1!$R$1</c:f>
              <c:strCache>
                <c:ptCount val="1"/>
                <c:pt idx="0">
                  <c:v>3.3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Лист1!$R$2:$R$16</c:f>
            </c:numRef>
          </c:val>
          <c:extLst>
            <c:ext xmlns:c16="http://schemas.microsoft.com/office/drawing/2014/chart" uri="{C3380CC4-5D6E-409C-BE32-E72D297353CC}">
              <c16:uniqueId val="{00000010-F8FA-47E8-9881-C3734B4BD230}"/>
            </c:ext>
          </c:extLst>
        </c:ser>
        <c:ser>
          <c:idx val="17"/>
          <c:order val="17"/>
          <c:tx>
            <c:strRef>
              <c:f>Лист1!$S$1</c:f>
              <c:strCache>
                <c:ptCount val="1"/>
                <c:pt idx="0">
                  <c:v>3.4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Лист1!$S$2:$S$16</c:f>
            </c:numRef>
          </c:val>
          <c:extLst>
            <c:ext xmlns:c16="http://schemas.microsoft.com/office/drawing/2014/chart" uri="{C3380CC4-5D6E-409C-BE32-E72D297353CC}">
              <c16:uniqueId val="{00000011-F8FA-47E8-9881-C3734B4BD230}"/>
            </c:ext>
          </c:extLst>
        </c:ser>
        <c:ser>
          <c:idx val="18"/>
          <c:order val="18"/>
          <c:tx>
            <c:strRef>
              <c:f>Лист1!$T$1</c:f>
              <c:strCache>
                <c:ptCount val="1"/>
                <c:pt idx="0">
                  <c:v>3.5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Лист1!$T$2:$T$16</c:f>
            </c:numRef>
          </c:val>
          <c:extLst>
            <c:ext xmlns:c16="http://schemas.microsoft.com/office/drawing/2014/chart" uri="{C3380CC4-5D6E-409C-BE32-E72D297353CC}">
              <c16:uniqueId val="{00000012-F8FA-47E8-9881-C3734B4BD230}"/>
            </c:ext>
          </c:extLst>
        </c:ser>
        <c:ser>
          <c:idx val="19"/>
          <c:order val="19"/>
          <c:tx>
            <c:strRef>
              <c:f>Лист1!$U$1</c:f>
              <c:strCache>
                <c:ptCount val="1"/>
                <c:pt idx="0">
                  <c:v>4.1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Лист1!$U$2:$U$16</c:f>
            </c:numRef>
          </c:val>
          <c:extLst>
            <c:ext xmlns:c16="http://schemas.microsoft.com/office/drawing/2014/chart" uri="{C3380CC4-5D6E-409C-BE32-E72D297353CC}">
              <c16:uniqueId val="{00000013-F8FA-47E8-9881-C3734B4BD230}"/>
            </c:ext>
          </c:extLst>
        </c:ser>
        <c:ser>
          <c:idx val="20"/>
          <c:order val="20"/>
          <c:tx>
            <c:strRef>
              <c:f>Лист1!$V$1</c:f>
              <c:strCache>
                <c:ptCount val="1"/>
                <c:pt idx="0">
                  <c:v>4.2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Лист1!$V$2:$V$16</c:f>
            </c:numRef>
          </c:val>
          <c:extLst>
            <c:ext xmlns:c16="http://schemas.microsoft.com/office/drawing/2014/chart" uri="{C3380CC4-5D6E-409C-BE32-E72D297353CC}">
              <c16:uniqueId val="{00000014-F8FA-47E8-9881-C3734B4BD230}"/>
            </c:ext>
          </c:extLst>
        </c:ser>
        <c:ser>
          <c:idx val="21"/>
          <c:order val="21"/>
          <c:tx>
            <c:strRef>
              <c:f>Лист1!$W$1</c:f>
              <c:strCache>
                <c:ptCount val="1"/>
                <c:pt idx="0">
                  <c:v>4.3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Лист1!$W$2:$W$16</c:f>
            </c:numRef>
          </c:val>
          <c:extLst>
            <c:ext xmlns:c16="http://schemas.microsoft.com/office/drawing/2014/chart" uri="{C3380CC4-5D6E-409C-BE32-E72D297353CC}">
              <c16:uniqueId val="{00000015-F8FA-47E8-9881-C3734B4BD230}"/>
            </c:ext>
          </c:extLst>
        </c:ser>
        <c:ser>
          <c:idx val="22"/>
          <c:order val="22"/>
          <c:tx>
            <c:strRef>
              <c:f>Лист1!$X$1</c:f>
              <c:strCache>
                <c:ptCount val="1"/>
                <c:pt idx="0">
                  <c:v>4.4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Лист1!$X$2:$X$16</c:f>
            </c:numRef>
          </c:val>
          <c:extLst>
            <c:ext xmlns:c16="http://schemas.microsoft.com/office/drawing/2014/chart" uri="{C3380CC4-5D6E-409C-BE32-E72D297353CC}">
              <c16:uniqueId val="{00000016-F8FA-47E8-9881-C3734B4BD230}"/>
            </c:ext>
          </c:extLst>
        </c:ser>
        <c:ser>
          <c:idx val="23"/>
          <c:order val="23"/>
          <c:tx>
            <c:strRef>
              <c:f>Лист1!$Y$1</c:f>
              <c:strCache>
                <c:ptCount val="1"/>
                <c:pt idx="0">
                  <c:v>4.5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Лист1!$Y$2:$Y$16</c:f>
            </c:numRef>
          </c:val>
          <c:extLst>
            <c:ext xmlns:c16="http://schemas.microsoft.com/office/drawing/2014/chart" uri="{C3380CC4-5D6E-409C-BE32-E72D297353CC}">
              <c16:uniqueId val="{00000017-F8FA-47E8-9881-C3734B4BD230}"/>
            </c:ext>
          </c:extLst>
        </c:ser>
        <c:ser>
          <c:idx val="24"/>
          <c:order val="24"/>
          <c:tx>
            <c:strRef>
              <c:f>Лист1!$Z$1</c:f>
              <c:strCache>
                <c:ptCount val="1"/>
                <c:pt idx="0">
                  <c:v>Итог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50800" dir="5400000" sx="1000" sy="1000" algn="ctr" rotWithShape="0">
                  <a:schemeClr val="accent5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19-F8FA-47E8-9881-C3734B4BD23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1B-F8FA-47E8-9881-C3734B4BD23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1D-F8FA-47E8-9881-C3734B4BD23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1F-F8FA-47E8-9881-C3734B4BD23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21-F8FA-47E8-9881-C3734B4BD23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23-F8FA-47E8-9881-C3734B4BD23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25-F8FA-47E8-9881-C3734B4BD23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27-F8FA-47E8-9881-C3734B4BD23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29-F8FA-47E8-9881-C3734B4BD23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2B-F8FA-47E8-9881-C3734B4BD23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2D-F8FA-47E8-9881-C3734B4BD230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2F-F8FA-47E8-9881-C3734B4BD230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31-F8FA-47E8-9881-C3734B4BD230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33-F8FA-47E8-9881-C3734B4BD230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35-F8FA-47E8-9881-C3734B4BD2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Кемеровский городской округ</c:v>
                </c:pt>
                <c:pt idx="1">
                  <c:v>Новокузнецкий муниципальный район</c:v>
                </c:pt>
                <c:pt idx="2">
                  <c:v>Прокопьевский городской округ</c:v>
                </c:pt>
                <c:pt idx="3">
                  <c:v>Прокопьевский муниципальный округ</c:v>
                </c:pt>
                <c:pt idx="4">
                  <c:v>Юргинский городской округ</c:v>
                </c:pt>
                <c:pt idx="5">
                  <c:v>Ленинск-Кузнецкий муниципальный округ</c:v>
                </c:pt>
                <c:pt idx="6">
                  <c:v>Осинниковский городской округ</c:v>
                </c:pt>
                <c:pt idx="7">
                  <c:v>Киселевский городской округ</c:v>
                </c:pt>
                <c:pt idx="8">
                  <c:v>Ленинск-Кузнецкий городской округ</c:v>
                </c:pt>
                <c:pt idx="9">
                  <c:v>Кемеровский муниципальный округ</c:v>
                </c:pt>
                <c:pt idx="10">
                  <c:v>Таштагольский муниципальный район</c:v>
                </c:pt>
                <c:pt idx="11">
                  <c:v>Новокузнецкий городской округ</c:v>
                </c:pt>
                <c:pt idx="12">
                  <c:v>Беловский городской округ</c:v>
                </c:pt>
                <c:pt idx="13">
                  <c:v>Междуреченский городской округ</c:v>
                </c:pt>
                <c:pt idx="14">
                  <c:v>Топкинский муниципальный округ</c:v>
                </c:pt>
              </c:strCache>
            </c:strRef>
          </c:cat>
          <c:val>
            <c:numRef>
              <c:f>Лист1!$Z$2:$Z$16</c:f>
              <c:numCache>
                <c:formatCode>General</c:formatCode>
                <c:ptCount val="15"/>
                <c:pt idx="0">
                  <c:v>84</c:v>
                </c:pt>
                <c:pt idx="1">
                  <c:v>83</c:v>
                </c:pt>
                <c:pt idx="2">
                  <c:v>83</c:v>
                </c:pt>
                <c:pt idx="3">
                  <c:v>78</c:v>
                </c:pt>
                <c:pt idx="4">
                  <c:v>66</c:v>
                </c:pt>
                <c:pt idx="5">
                  <c:v>66</c:v>
                </c:pt>
                <c:pt idx="6">
                  <c:v>65</c:v>
                </c:pt>
                <c:pt idx="7">
                  <c:v>60</c:v>
                </c:pt>
                <c:pt idx="8">
                  <c:v>53</c:v>
                </c:pt>
                <c:pt idx="9">
                  <c:v>45</c:v>
                </c:pt>
                <c:pt idx="10">
                  <c:v>43</c:v>
                </c:pt>
                <c:pt idx="11">
                  <c:v>37</c:v>
                </c:pt>
                <c:pt idx="12">
                  <c:v>33</c:v>
                </c:pt>
                <c:pt idx="13">
                  <c:v>27</c:v>
                </c:pt>
                <c:pt idx="1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F8FA-47E8-9881-C3734B4BD2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61263128"/>
        <c:axId val="461257880"/>
      </c:barChart>
      <c:catAx>
        <c:axId val="461263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1257880"/>
        <c:crosses val="autoZero"/>
        <c:auto val="1"/>
        <c:lblAlgn val="ctr"/>
        <c:lblOffset val="100"/>
        <c:noMultiLvlLbl val="0"/>
      </c:catAx>
      <c:valAx>
        <c:axId val="46125788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баллов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1263128"/>
        <c:crosses val="autoZero"/>
        <c:crossBetween val="between"/>
      </c:valAx>
      <c:spPr>
        <a:noFill/>
        <a:ln>
          <a:noFill/>
        </a:ln>
        <a:effectLst>
          <a:outerShdw blurRad="50800" dist="50800" dir="5400000" sx="1000" sy="1000" algn="ctr" rotWithShape="0">
            <a:srgbClr val="000000"/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gulation.kemobl.ru/" TargetMode="External"/><Relationship Id="rId5" Type="http://schemas.openxmlformats.org/officeDocument/2006/relationships/hyperlink" Target="https://www.facebook.com/orv.ako/" TargetMode="Externa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vk.com/public195908882" TargetMode="External"/><Relationship Id="rId7" Type="http://schemas.openxmlformats.org/officeDocument/2006/relationships/hyperlink" Target="https://www.instagram.com/depinvest_kuzbass/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investkuzbass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ok.ru/group/59286367502576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www.facebook.com/depinvest" TargetMode="Externa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867" y="1978262"/>
            <a:ext cx="8695095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О </a:t>
            </a:r>
            <a:r>
              <a:rPr lang="ru-RU" sz="4000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результатах федерального </a:t>
            </a:r>
            <a:endParaRPr lang="ru-RU" sz="4000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r>
              <a:rPr lang="ru-RU" sz="4000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и </a:t>
            </a:r>
            <a:r>
              <a:rPr lang="ru-RU" sz="4000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регионального рейтингов развития ОРВ в Кузбассе </a:t>
            </a:r>
            <a:endParaRPr lang="ru-RU" sz="4000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2700" dirty="0" smtClean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endParaRPr lang="ru-RU" sz="1000" dirty="0" smtClean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r>
              <a:rPr lang="ru-RU" sz="27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Чурина Елена Владимировна,</a:t>
            </a:r>
          </a:p>
          <a:p>
            <a:r>
              <a:rPr lang="ru-RU" sz="2700" dirty="0">
                <a:solidFill>
                  <a:srgbClr val="3B4555"/>
                </a:solidFill>
                <a:latin typeface="Futura PT Light" panose="020B0402020204020303" pitchFamily="34" charset="0"/>
              </a:rPr>
              <a:t>начальник </a:t>
            </a:r>
            <a:r>
              <a:rPr lang="ru-RU" sz="27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Департамента </a:t>
            </a:r>
          </a:p>
          <a:p>
            <a:r>
              <a:rPr lang="ru-RU" sz="27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инвестиционной политики и развития предпринимательства  </a:t>
            </a:r>
            <a:r>
              <a:rPr lang="ru-RU" sz="2700" dirty="0">
                <a:solidFill>
                  <a:srgbClr val="3B4555"/>
                </a:solidFill>
                <a:latin typeface="Futura PT Light" panose="020B0402020204020303" pitchFamily="34" charset="0"/>
              </a:rPr>
              <a:t>Кузбасса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593348" y="260145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6391" y="272841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Рекомендации на 2021 год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06841" y="1021402"/>
            <a:ext cx="10294924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306841" y="1146485"/>
            <a:ext cx="1016390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2400" dirty="0" smtClean="0"/>
              <a:t>1. Предусмотреть </a:t>
            </a:r>
            <a:r>
              <a:rPr lang="ru-RU" sz="2400" dirty="0"/>
              <a:t>в нормативно-правовой базе возможность закрепления за действующими коллегиальными органами рассмотрения вопросов, касающихся </a:t>
            </a:r>
            <a:r>
              <a:rPr lang="ru-RU" sz="2400" dirty="0" smtClean="0"/>
              <a:t>ОРВ.</a:t>
            </a:r>
          </a:p>
          <a:p>
            <a:pPr indent="442913" algn="just"/>
            <a:endParaRPr lang="ru-RU" sz="1100" dirty="0" smtClean="0"/>
          </a:p>
          <a:p>
            <a:pPr indent="442913" algn="just"/>
            <a:r>
              <a:rPr lang="ru-RU" sz="2400" dirty="0" smtClean="0"/>
              <a:t>2. Активнее </a:t>
            </a:r>
            <a:r>
              <a:rPr lang="ru-RU" sz="2400" dirty="0"/>
              <a:t>привлекать бизнес к обсуждению проектов муниципальных </a:t>
            </a:r>
            <a:r>
              <a:rPr lang="ru-RU" sz="2400" dirty="0" smtClean="0"/>
              <a:t>НПА</a:t>
            </a:r>
          </a:p>
          <a:p>
            <a:pPr indent="442913" algn="just"/>
            <a:endParaRPr lang="ru-RU" sz="1100" dirty="0" smtClean="0"/>
          </a:p>
          <a:p>
            <a:pPr indent="442913" algn="just"/>
            <a:r>
              <a:rPr lang="ru-RU" sz="2400" dirty="0" smtClean="0"/>
              <a:t>3</a:t>
            </a:r>
            <a:r>
              <a:rPr lang="ru-RU" sz="2400" dirty="0"/>
              <a:t>. Размещать информацию о лучших практиках ОРВ в виде пресс-релизов, информационных статей и пр. </a:t>
            </a:r>
            <a:r>
              <a:rPr lang="ru-RU" sz="2400" dirty="0" smtClean="0"/>
              <a:t>материалов </a:t>
            </a:r>
            <a:r>
              <a:rPr lang="ru-RU" sz="2400" dirty="0"/>
              <a:t>в </a:t>
            </a:r>
            <a:r>
              <a:rPr lang="ru-RU" sz="2400" dirty="0" smtClean="0"/>
              <a:t>разделах сайтов, </a:t>
            </a:r>
            <a:r>
              <a:rPr lang="ru-RU" sz="2400" dirty="0"/>
              <a:t>посвященных ОРВ.</a:t>
            </a:r>
          </a:p>
          <a:p>
            <a:pPr indent="442913" algn="just"/>
            <a:endParaRPr lang="ru-RU" sz="1100" dirty="0"/>
          </a:p>
          <a:p>
            <a:pPr indent="442913" algn="just"/>
            <a:r>
              <a:rPr lang="en-US" sz="2400" smtClean="0"/>
              <a:t>4</a:t>
            </a:r>
            <a:r>
              <a:rPr lang="ru-RU" sz="2400" smtClean="0"/>
              <a:t>. </a:t>
            </a:r>
            <a:r>
              <a:rPr lang="ru-RU" sz="2400" dirty="0"/>
              <a:t>В 2021 году будут внесены изменения в Закон Кемеровской области – Кузбасса от 26.12.2013 № 142-ОЗ (исключение из предметной сферы ОРВ проектов нормативных правовых актов, разработанных в целях ликвидации чрезвычайных ситуаций природного и техногенного характера на период действия режимов чрезвычайных ситуаций на муниципальном уровне</a:t>
            </a:r>
            <a:r>
              <a:rPr lang="ru-RU" sz="2400" dirty="0" smtClean="0"/>
              <a:t>).</a:t>
            </a:r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281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64" y="1586000"/>
            <a:ext cx="3682592" cy="2003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6391" y="272841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Рекомендации на 2021 год 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06841" y="1021402"/>
            <a:ext cx="10294924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91" y="1884227"/>
            <a:ext cx="4859796" cy="290223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295883" y="4962900"/>
            <a:ext cx="470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>
                <a:solidFill>
                  <a:schemeClr val="accent1"/>
                </a:solidFill>
                <a:hlinkClick r:id="rId5"/>
              </a:rPr>
              <a:t>www.facebook.com/orv.ako</a:t>
            </a:r>
            <a:r>
              <a:rPr lang="en-US" sz="2800" u="sng" dirty="0">
                <a:solidFill>
                  <a:schemeClr val="accent1"/>
                </a:solidFill>
                <a:hlinkClick r:id="rId5"/>
              </a:rPr>
              <a:t>/</a:t>
            </a:r>
            <a:r>
              <a:rPr lang="ru-RU" sz="2800" u="sng" dirty="0">
                <a:solidFill>
                  <a:schemeClr val="accent1"/>
                </a:solidFill>
                <a:hlinkClick r:id="rId5"/>
              </a:rPr>
              <a:t> </a:t>
            </a:r>
            <a:endParaRPr lang="ru-RU" sz="2800" u="sng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357927" y="1101056"/>
            <a:ext cx="39856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solidFill>
                  <a:schemeClr val="accent1"/>
                </a:solidFill>
                <a:hlinkClick r:id="rId6"/>
              </a:rPr>
              <a:t>r</a:t>
            </a:r>
            <a:r>
              <a:rPr lang="en-US" sz="2800" u="sng" dirty="0" smtClean="0">
                <a:solidFill>
                  <a:schemeClr val="accent1"/>
                </a:solidFill>
                <a:hlinkClick r:id="rId6"/>
              </a:rPr>
              <a:t>egulation.kemobl.ru</a:t>
            </a:r>
            <a:endParaRPr lang="ru-RU" sz="2800" u="sng" dirty="0">
              <a:solidFill>
                <a:schemeClr val="accent1"/>
              </a:solidFill>
            </a:endParaRPr>
          </a:p>
          <a:p>
            <a:r>
              <a:rPr lang="ru-RU" sz="2800" dirty="0"/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83" y="4252410"/>
            <a:ext cx="3682592" cy="19442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357926" y="3730877"/>
            <a:ext cx="3985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solidFill>
                  <a:schemeClr val="accent1"/>
                </a:solidFill>
              </a:rPr>
              <a:t>https://</a:t>
            </a:r>
            <a:r>
              <a:rPr lang="en-US" sz="2800" u="sng" dirty="0" smtClean="0">
                <a:solidFill>
                  <a:schemeClr val="accent1"/>
                </a:solidFill>
              </a:rPr>
              <a:t>keminvest.ru</a:t>
            </a:r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690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6391" y="272841"/>
            <a:ext cx="10584795" cy="195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Департамент </a:t>
            </a:r>
            <a:r>
              <a:rPr lang="ru-RU" sz="2400" dirty="0">
                <a:solidFill>
                  <a:srgbClr val="3B4555"/>
                </a:solidFill>
                <a:latin typeface="Futura PT Bold" panose="020B0902020204020203" pitchFamily="34" charset="-52"/>
              </a:rPr>
              <a:t>инвестиционной политики и развития предпринимательства Кузбасса </a:t>
            </a:r>
          </a:p>
          <a:p>
            <a:pPr algn="ctr"/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 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06841" y="1021402"/>
            <a:ext cx="10294924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357926" y="1489200"/>
            <a:ext cx="9931745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Приглашаем Вас присоединиться </a:t>
            </a:r>
            <a:r>
              <a:rPr lang="ru-RU" sz="2800" dirty="0" smtClean="0"/>
              <a:t>к нашим </a:t>
            </a:r>
            <a:r>
              <a:rPr lang="ru-RU" sz="2800" dirty="0"/>
              <a:t>социальным </a:t>
            </a:r>
            <a:r>
              <a:rPr lang="ru-RU" sz="2800" dirty="0" smtClean="0"/>
              <a:t>сетям</a:t>
            </a:r>
            <a:endParaRPr lang="ru-RU" sz="2800" i="1" dirty="0" smtClean="0"/>
          </a:p>
          <a:p>
            <a:pPr indent="2063750"/>
            <a:endParaRPr lang="ru-RU" sz="2800" u="sng" dirty="0" smtClean="0">
              <a:solidFill>
                <a:schemeClr val="accent1"/>
              </a:solidFill>
              <a:hlinkClick r:id="rId3"/>
            </a:endParaRPr>
          </a:p>
          <a:p>
            <a:pPr indent="2063750"/>
            <a:endParaRPr lang="ru-RU" sz="900" u="sng" smtClean="0">
              <a:solidFill>
                <a:schemeClr val="accent1"/>
              </a:solidFill>
              <a:hlinkClick r:id="rId3"/>
            </a:endParaRPr>
          </a:p>
          <a:p>
            <a:pPr indent="2063750"/>
            <a:r>
              <a:rPr lang="ru-RU" sz="2800" u="sng" dirty="0" smtClean="0">
                <a:solidFill>
                  <a:schemeClr val="accent1"/>
                </a:solidFill>
                <a:hlinkClick r:id="rId3"/>
              </a:rPr>
              <a:t>https</a:t>
            </a:r>
            <a:r>
              <a:rPr lang="ru-RU" sz="2800" u="sng" dirty="0">
                <a:solidFill>
                  <a:schemeClr val="accent1"/>
                </a:solidFill>
                <a:hlinkClick r:id="rId3"/>
              </a:rPr>
              <a:t>://</a:t>
            </a:r>
            <a:r>
              <a:rPr lang="ru-RU" sz="2800" u="sng" dirty="0" smtClean="0">
                <a:solidFill>
                  <a:schemeClr val="accent1"/>
                </a:solidFill>
                <a:hlinkClick r:id="rId3"/>
              </a:rPr>
              <a:t>vk.com/public195908882</a:t>
            </a:r>
            <a:endParaRPr lang="ru-RU" sz="2800" u="sng" dirty="0" smtClean="0">
              <a:solidFill>
                <a:schemeClr val="accent1"/>
              </a:solidFill>
            </a:endParaRPr>
          </a:p>
          <a:p>
            <a:pPr indent="2063750"/>
            <a:endParaRPr lang="ru-RU" sz="1600" u="sng" dirty="0" smtClean="0">
              <a:solidFill>
                <a:schemeClr val="accent1"/>
              </a:solidFill>
            </a:endParaRPr>
          </a:p>
          <a:p>
            <a:pPr indent="2063750"/>
            <a:r>
              <a:rPr lang="ru-RU" sz="2800" u="sng" dirty="0" smtClean="0">
                <a:solidFill>
                  <a:schemeClr val="accent1"/>
                </a:solidFill>
                <a:hlinkClick r:id="rId4"/>
              </a:rPr>
              <a:t>https</a:t>
            </a:r>
            <a:r>
              <a:rPr lang="ru-RU" sz="2800" u="sng" dirty="0">
                <a:solidFill>
                  <a:schemeClr val="accent1"/>
                </a:solidFill>
                <a:hlinkClick r:id="rId4"/>
              </a:rPr>
              <a:t>://</a:t>
            </a:r>
            <a:r>
              <a:rPr lang="ru-RU" sz="2800" u="sng" dirty="0" smtClean="0">
                <a:solidFill>
                  <a:schemeClr val="accent1"/>
                </a:solidFill>
                <a:hlinkClick r:id="rId4"/>
              </a:rPr>
              <a:t>www.facebook.com/depinvest</a:t>
            </a:r>
            <a:endParaRPr lang="ru-RU" sz="2800" u="sng" dirty="0" smtClean="0">
              <a:solidFill>
                <a:schemeClr val="accent1"/>
              </a:solidFill>
            </a:endParaRPr>
          </a:p>
          <a:p>
            <a:pPr indent="2063750"/>
            <a:endParaRPr lang="ru-RU" sz="1200" u="sng" dirty="0" smtClean="0">
              <a:solidFill>
                <a:schemeClr val="accent1"/>
              </a:solidFill>
              <a:hlinkClick r:id="rId5"/>
            </a:endParaRPr>
          </a:p>
          <a:p>
            <a:pPr indent="2063750"/>
            <a:r>
              <a:rPr lang="ru-RU" sz="2800" u="sng" dirty="0" smtClean="0">
                <a:solidFill>
                  <a:schemeClr val="accent1"/>
                </a:solidFill>
                <a:hlinkClick r:id="rId5"/>
              </a:rPr>
              <a:t>https</a:t>
            </a:r>
            <a:r>
              <a:rPr lang="ru-RU" sz="2800" u="sng" dirty="0">
                <a:solidFill>
                  <a:schemeClr val="accent1"/>
                </a:solidFill>
                <a:hlinkClick r:id="rId5"/>
              </a:rPr>
              <a:t>://</a:t>
            </a:r>
            <a:r>
              <a:rPr lang="ru-RU" sz="2800" u="sng" dirty="0" smtClean="0">
                <a:solidFill>
                  <a:schemeClr val="accent1"/>
                </a:solidFill>
                <a:hlinkClick r:id="rId5"/>
              </a:rPr>
              <a:t>ok.ru/group/59286367502576</a:t>
            </a:r>
            <a:endParaRPr lang="ru-RU" sz="2800" u="sng" dirty="0" smtClean="0">
              <a:solidFill>
                <a:schemeClr val="accent1"/>
              </a:solidFill>
            </a:endParaRPr>
          </a:p>
          <a:p>
            <a:pPr indent="2063750"/>
            <a:endParaRPr lang="ru-RU" sz="1600" u="sng" dirty="0" smtClean="0">
              <a:solidFill>
                <a:schemeClr val="accent1"/>
              </a:solidFill>
              <a:hlinkClick r:id="rId6"/>
            </a:endParaRPr>
          </a:p>
          <a:p>
            <a:pPr indent="2063750"/>
            <a:r>
              <a:rPr lang="ru-RU" sz="2800" u="sng" dirty="0" smtClean="0">
                <a:solidFill>
                  <a:schemeClr val="accent1"/>
                </a:solidFill>
                <a:hlinkClick r:id="rId6"/>
              </a:rPr>
              <a:t>https</a:t>
            </a:r>
            <a:r>
              <a:rPr lang="ru-RU" sz="2800" u="sng" dirty="0">
                <a:solidFill>
                  <a:schemeClr val="accent1"/>
                </a:solidFill>
                <a:hlinkClick r:id="rId6"/>
              </a:rPr>
              <a:t>://</a:t>
            </a:r>
            <a:r>
              <a:rPr lang="ru-RU" sz="2800" u="sng" dirty="0" smtClean="0">
                <a:solidFill>
                  <a:schemeClr val="accent1"/>
                </a:solidFill>
                <a:hlinkClick r:id="rId6"/>
              </a:rPr>
              <a:t>twitter.com/investkuzbass</a:t>
            </a:r>
            <a:endParaRPr lang="ru-RU" sz="2800" u="sng" dirty="0" smtClean="0">
              <a:solidFill>
                <a:schemeClr val="accent1"/>
              </a:solidFill>
            </a:endParaRPr>
          </a:p>
          <a:p>
            <a:pPr indent="2063750"/>
            <a:endParaRPr lang="ru-RU" sz="1600" i="1" u="sng" dirty="0" smtClean="0">
              <a:solidFill>
                <a:schemeClr val="accent1"/>
              </a:solidFill>
            </a:endParaRPr>
          </a:p>
          <a:p>
            <a:pPr indent="2063750"/>
            <a:r>
              <a:rPr lang="ru-RU" sz="2800" u="sng" dirty="0" smtClean="0">
                <a:solidFill>
                  <a:schemeClr val="accent1"/>
                </a:solidFill>
                <a:hlinkClick r:id="rId7"/>
              </a:rPr>
              <a:t>https</a:t>
            </a:r>
            <a:r>
              <a:rPr lang="ru-RU" sz="2800" u="sng" dirty="0">
                <a:solidFill>
                  <a:schemeClr val="accent1"/>
                </a:solidFill>
                <a:hlinkClick r:id="rId7"/>
              </a:rPr>
              <a:t>://www.instagram.com/depinvest_kuzbass</a:t>
            </a:r>
            <a:r>
              <a:rPr lang="ru-RU" sz="2800" u="sng" dirty="0" smtClean="0">
                <a:solidFill>
                  <a:schemeClr val="accent1"/>
                </a:solidFill>
                <a:hlinkClick r:id="rId7"/>
              </a:rPr>
              <a:t>/</a:t>
            </a:r>
            <a:endParaRPr lang="ru-RU" sz="2800" u="sng" dirty="0" smtClean="0">
              <a:solidFill>
                <a:schemeClr val="accent1"/>
              </a:solidFill>
            </a:endParaRPr>
          </a:p>
          <a:p>
            <a:pPr indent="2063750"/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56" y="2488689"/>
            <a:ext cx="579421" cy="579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56" y="3096801"/>
            <a:ext cx="602001" cy="6020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57" y="3799908"/>
            <a:ext cx="530417" cy="5285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43" y="4429556"/>
            <a:ext cx="650914" cy="5285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30" y="5059204"/>
            <a:ext cx="646344" cy="6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867" y="1978262"/>
            <a:ext cx="869509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О </a:t>
            </a:r>
            <a:r>
              <a:rPr lang="ru-RU" sz="4000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результатах федерального </a:t>
            </a:r>
            <a:endParaRPr lang="ru-RU" sz="4000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r>
              <a:rPr lang="ru-RU" sz="4000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и </a:t>
            </a:r>
            <a:r>
              <a:rPr lang="ru-RU" sz="4000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регионального рейтингов развития ОРВ в Кузбассе </a:t>
            </a:r>
            <a:endParaRPr lang="ru-RU" sz="4000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2700" dirty="0" smtClean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endParaRPr lang="ru-RU" sz="1000" dirty="0" smtClean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r>
              <a:rPr lang="ru-RU" sz="40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Спасибо за внимание</a:t>
            </a:r>
            <a:endParaRPr lang="ru-RU" sz="40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593348" y="260145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403" y="272290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Итоги </a:t>
            </a:r>
            <a:r>
              <a:rPr lang="ru-RU" sz="3200" smtClean="0">
                <a:solidFill>
                  <a:srgbClr val="3B4555"/>
                </a:solidFill>
                <a:latin typeface="Futura PT Bold" panose="020B0902020204020203" pitchFamily="34" charset="-52"/>
              </a:rPr>
              <a:t>федерального рейтинга ОРВ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995276"/>
            <a:ext cx="948569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44" y="1063238"/>
            <a:ext cx="11233811" cy="467665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69485" y="4163291"/>
            <a:ext cx="5043865" cy="20068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Кемеровская область – Кузбасс входит в группу «Хороший уровень» качества ОРВ</a:t>
            </a:r>
            <a:endParaRPr lang="ru-RU" sz="2800" dirty="0"/>
          </a:p>
        </p:txBody>
      </p:sp>
      <p:sp>
        <p:nvSpPr>
          <p:cNvPr id="11" name="Выгнутая вниз стрелка 10"/>
          <p:cNvSpPr/>
          <p:nvPr/>
        </p:nvSpPr>
        <p:spPr>
          <a:xfrm rot="19808919">
            <a:off x="6242696" y="5035202"/>
            <a:ext cx="2923468" cy="897191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403" y="272290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ОРВ в муниципальных образованиях Кузбасса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995276"/>
            <a:ext cx="948569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507209" y="1351117"/>
            <a:ext cx="42919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9 городских округов</a:t>
            </a:r>
          </a:p>
          <a:p>
            <a:r>
              <a:rPr lang="ru-RU" sz="30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  Кемерово</a:t>
            </a:r>
            <a:r>
              <a:rPr lang="ru-RU" sz="32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 </a:t>
            </a:r>
            <a:r>
              <a:rPr lang="ru-RU" sz="2000" b="1" dirty="0">
                <a:solidFill>
                  <a:srgbClr val="3B4555"/>
                </a:solidFill>
                <a:latin typeface="Futura PT Light" panose="020B0402020204020303" pitchFamily="34" charset="0"/>
              </a:rPr>
              <a:t>(с 2015 года</a:t>
            </a:r>
            <a:r>
              <a:rPr lang="ru-RU" sz="2000" b="1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)</a:t>
            </a:r>
          </a:p>
          <a:p>
            <a:r>
              <a:rPr lang="ru-RU" sz="30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  Белово</a:t>
            </a:r>
          </a:p>
          <a:p>
            <a:r>
              <a:rPr lang="ru-RU" sz="30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  Киселевск</a:t>
            </a:r>
          </a:p>
          <a:p>
            <a:r>
              <a:rPr lang="ru-RU" sz="30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  Ленинск-Кузнецкий</a:t>
            </a:r>
          </a:p>
          <a:p>
            <a:r>
              <a:rPr lang="ru-RU" sz="30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  Междуреченск</a:t>
            </a:r>
          </a:p>
          <a:p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 </a:t>
            </a:r>
            <a:r>
              <a:rPr lang="ru-RU" sz="30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 Новокузнецк</a:t>
            </a:r>
          </a:p>
          <a:p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 </a:t>
            </a:r>
            <a:r>
              <a:rPr lang="ru-RU" sz="30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 Осинники</a:t>
            </a:r>
          </a:p>
          <a:p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 </a:t>
            </a:r>
            <a:r>
              <a:rPr lang="ru-RU" sz="30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 Прокопьевск</a:t>
            </a:r>
          </a:p>
          <a:p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 </a:t>
            </a:r>
            <a:r>
              <a:rPr lang="ru-RU" sz="3000" dirty="0" smtClean="0">
                <a:solidFill>
                  <a:srgbClr val="3B4555"/>
                </a:solidFill>
                <a:latin typeface="Futura PT Light" panose="020B0402020204020303" pitchFamily="34" charset="0"/>
              </a:rPr>
              <a:t> Юрга </a:t>
            </a:r>
            <a:endParaRPr lang="ru-RU" sz="30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913312" y="1383424"/>
            <a:ext cx="479833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4 муниципальных </a:t>
            </a:r>
            <a:r>
              <a:rPr lang="ru-RU" sz="2000" dirty="0">
                <a:solidFill>
                  <a:srgbClr val="3B4555"/>
                </a:solidFill>
                <a:latin typeface="Futura PT Bold" panose="020B0902020204020203" pitchFamily="34" charset="-52"/>
              </a:rPr>
              <a:t>округа </a:t>
            </a:r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Кемеровский </a:t>
            </a:r>
          </a:p>
          <a:p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Ленинск-Кузнецкий </a:t>
            </a:r>
            <a:r>
              <a:rPr lang="ru-RU" sz="3000" dirty="0" err="1">
                <a:solidFill>
                  <a:srgbClr val="3B4555"/>
                </a:solidFill>
                <a:latin typeface="Futura PT Light" panose="020B0402020204020303" pitchFamily="34" charset="0"/>
              </a:rPr>
              <a:t>Прокопьевский</a:t>
            </a:r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 </a:t>
            </a:r>
          </a:p>
          <a:p>
            <a:r>
              <a:rPr lang="ru-RU" sz="3000" dirty="0" err="1">
                <a:solidFill>
                  <a:srgbClr val="3B4555"/>
                </a:solidFill>
                <a:latin typeface="Futura PT Light" panose="020B0402020204020303" pitchFamily="34" charset="0"/>
              </a:rPr>
              <a:t>Топкинский</a:t>
            </a:r>
            <a:endParaRPr lang="ru-RU" sz="30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endParaRPr lang="ru-RU" sz="3200" dirty="0" smtClean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r>
              <a:rPr lang="ru-RU" sz="20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2 муниципальных района </a:t>
            </a:r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Новокузнецкий  </a:t>
            </a:r>
            <a:r>
              <a:rPr lang="ru-RU" sz="3000" dirty="0" err="1">
                <a:solidFill>
                  <a:srgbClr val="3B4555"/>
                </a:solidFill>
                <a:latin typeface="Futura PT Light" panose="020B0402020204020303" pitchFamily="34" charset="0"/>
              </a:rPr>
              <a:t>Таштагольский</a:t>
            </a:r>
            <a:endParaRPr lang="ru-RU" sz="30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indent="-571500">
              <a:buFont typeface="Arial" panose="020B0604020202020204" pitchFamily="34" charset="0"/>
              <a:buChar char="•"/>
            </a:pPr>
            <a:endParaRPr lang="ru-RU" sz="30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51" y="1861136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35" y="1848481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76" y="2770564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55" y="3237290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76" y="3700178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34" y="4153413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35" y="4583280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35" y="5026639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31" y="5495518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76" y="2317360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53" y="4932116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53" y="4486557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53" y="3238271"/>
            <a:ext cx="290959" cy="2902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53" y="2762390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52" y="2283353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1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7148" y="3970674"/>
            <a:ext cx="4303974" cy="15395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06744" y="3921140"/>
            <a:ext cx="4528195" cy="15395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03118" y="1974420"/>
            <a:ext cx="4531821" cy="1657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7147" y="1974420"/>
            <a:ext cx="4303975" cy="1657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7148" y="341428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Рейтинг ОРВ в муниципальных образованиях 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87148" y="1117961"/>
            <a:ext cx="10330086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1246617"/>
            <a:ext cx="1031009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4 блока показателей</a:t>
            </a:r>
          </a:p>
          <a:p>
            <a:pPr algn="ctr"/>
            <a:endParaRPr lang="ru-RU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287148" y="1974420"/>
            <a:ext cx="41992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1. Нормативное </a:t>
            </a:r>
            <a:r>
              <a:rPr lang="ru-RU" sz="2400" dirty="0"/>
              <a:t>правовое закрепление и механизм проведения ОРВ экспертизы муниципальных </a:t>
            </a:r>
            <a:r>
              <a:rPr lang="ru-RU" sz="2400" dirty="0" smtClean="0"/>
              <a:t>НПА</a:t>
            </a:r>
            <a:endParaRPr lang="ru-RU" sz="24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803118" y="1968550"/>
            <a:ext cx="4531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2. Практический </a:t>
            </a:r>
            <a:r>
              <a:rPr lang="ru-RU" sz="2400" dirty="0"/>
              <a:t>опыт </a:t>
            </a:r>
            <a:endParaRPr lang="ru-RU" sz="2400" dirty="0" smtClean="0"/>
          </a:p>
          <a:p>
            <a:pPr algn="ctr"/>
            <a:r>
              <a:rPr lang="ru-RU" sz="2400" dirty="0" smtClean="0"/>
              <a:t>проведения </a:t>
            </a:r>
            <a:r>
              <a:rPr lang="ru-RU" sz="2400" dirty="0"/>
              <a:t>ОРВ проектов муниципальных НПА и экспертизы </a:t>
            </a:r>
            <a:r>
              <a:rPr lang="ru-RU" sz="2400" dirty="0" smtClean="0"/>
              <a:t>муниципальных </a:t>
            </a:r>
            <a:r>
              <a:rPr lang="ru-RU" sz="2400" dirty="0"/>
              <a:t>НПА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408731" y="3970674"/>
            <a:ext cx="3570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3. Методическое </a:t>
            </a:r>
            <a:r>
              <a:rPr lang="ru-RU" sz="2400" dirty="0"/>
              <a:t>и организационное сопровождение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907840" y="3970674"/>
            <a:ext cx="4427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4. Независимая оценка экспертами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63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7148" y="341428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Рейтинг ОРВ в муниципальных образованиях 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87148" y="1117961"/>
            <a:ext cx="10330086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093353" y="2623566"/>
            <a:ext cx="790579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dirty="0" smtClean="0"/>
              <a:t>Определен </a:t>
            </a:r>
            <a:r>
              <a:rPr lang="ru-RU" dirty="0"/>
              <a:t>уполномоченный </a:t>
            </a:r>
            <a:r>
              <a:rPr lang="ru-RU" dirty="0" smtClean="0"/>
              <a:t>орган</a:t>
            </a:r>
            <a:r>
              <a:rPr lang="ru-RU" dirty="0"/>
              <a:t> </a:t>
            </a:r>
            <a:r>
              <a:rPr lang="ru-RU" dirty="0" smtClean="0"/>
              <a:t>по ОРВ</a:t>
            </a:r>
            <a:endParaRPr lang="ru-RU" dirty="0"/>
          </a:p>
          <a:p>
            <a:pPr algn="r">
              <a:spcAft>
                <a:spcPts val="600"/>
              </a:spcAft>
            </a:pPr>
            <a:r>
              <a:rPr lang="ru-RU" dirty="0" smtClean="0"/>
              <a:t>Утвержден </a:t>
            </a:r>
            <a:r>
              <a:rPr lang="ru-RU" dirty="0"/>
              <a:t>порядок проведения процедуры ОРВ </a:t>
            </a:r>
            <a:r>
              <a:rPr lang="ru-RU" dirty="0" smtClean="0"/>
              <a:t>и экспертизы</a:t>
            </a:r>
          </a:p>
          <a:p>
            <a:pPr algn="r">
              <a:spcAft>
                <a:spcPts val="600"/>
              </a:spcAft>
            </a:pPr>
            <a:r>
              <a:rPr lang="ru-RU" dirty="0" smtClean="0"/>
              <a:t>Учитывается </a:t>
            </a:r>
            <a:r>
              <a:rPr lang="ru-RU" dirty="0"/>
              <a:t>степень регулирующего воздействия </a:t>
            </a:r>
            <a:endParaRPr lang="ru-RU" dirty="0" smtClean="0"/>
          </a:p>
          <a:p>
            <a:pPr algn="r">
              <a:spcAft>
                <a:spcPts val="600"/>
              </a:spcAft>
            </a:pPr>
            <a:r>
              <a:rPr lang="ru-RU" dirty="0" smtClean="0"/>
              <a:t>Закреплен </a:t>
            </a:r>
            <a:r>
              <a:rPr lang="ru-RU" dirty="0"/>
              <a:t>механизм учета выводов, содержащихся </a:t>
            </a:r>
            <a:r>
              <a:rPr lang="ru-RU" dirty="0" smtClean="0"/>
              <a:t>в заключениях </a:t>
            </a:r>
            <a:r>
              <a:rPr lang="ru-RU" dirty="0"/>
              <a:t>об ОРВ	</a:t>
            </a:r>
          </a:p>
          <a:p>
            <a:pPr algn="r">
              <a:spcAft>
                <a:spcPts val="600"/>
              </a:spcAft>
            </a:pPr>
            <a:r>
              <a:rPr lang="ru-RU" dirty="0" smtClean="0"/>
              <a:t>Закреплено </a:t>
            </a:r>
            <a:r>
              <a:rPr lang="ru-RU" dirty="0"/>
              <a:t>обязательное наличие заключения об ОРВ 	</a:t>
            </a:r>
            <a:endParaRPr lang="ru-RU" dirty="0" smtClean="0"/>
          </a:p>
          <a:p>
            <a:pPr algn="r">
              <a:spcAft>
                <a:spcPts val="600"/>
              </a:spcAft>
            </a:pPr>
            <a:r>
              <a:rPr lang="ru-RU" dirty="0" smtClean="0"/>
              <a:t>Закреплена </a:t>
            </a:r>
            <a:r>
              <a:rPr lang="ru-RU" dirty="0"/>
              <a:t>процедура урегулирования </a:t>
            </a:r>
            <a:r>
              <a:rPr lang="ru-RU" dirty="0" smtClean="0"/>
              <a:t>разногласий </a:t>
            </a:r>
          </a:p>
          <a:p>
            <a:pPr algn="r">
              <a:spcAft>
                <a:spcPts val="600"/>
              </a:spcAft>
            </a:pPr>
            <a:r>
              <a:rPr lang="ru-RU" dirty="0" smtClean="0"/>
              <a:t>Утверждены </a:t>
            </a:r>
            <a:r>
              <a:rPr lang="ru-RU" dirty="0"/>
              <a:t>формы документов, необходимых для проведения </a:t>
            </a:r>
            <a:r>
              <a:rPr lang="ru-RU" dirty="0" smtClean="0"/>
              <a:t>ОРВ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174835" y="2571331"/>
            <a:ext cx="5551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093353" y="1244482"/>
            <a:ext cx="10310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Блок № 1 </a:t>
            </a:r>
            <a:endParaRPr lang="en-US" sz="2400" dirty="0" smtClean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pPr algn="ctr"/>
            <a:r>
              <a:rPr lang="ru-RU" sz="24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Нормативное </a:t>
            </a:r>
            <a:r>
              <a:rPr lang="ru-RU" sz="2400" dirty="0">
                <a:solidFill>
                  <a:srgbClr val="3B4555"/>
                </a:solidFill>
                <a:latin typeface="Futura PT Bold" panose="020B0902020204020203" pitchFamily="34" charset="-52"/>
              </a:rPr>
              <a:t>правовое закрепление и механизм проведения ОРВ экспертизы муниципальных </a:t>
            </a:r>
            <a:r>
              <a:rPr lang="ru-RU" sz="24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НПА, 35 баллов</a:t>
            </a: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7351414" y="2597227"/>
            <a:ext cx="3603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998329" y="2597227"/>
            <a:ext cx="46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270748" y="2623566"/>
            <a:ext cx="225431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/>
              <a:t>15 из 15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15 из 15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7 из 15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13 из 15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14 из 15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  7 из 15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15 из 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936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7148" y="341428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Рейтинг ОРВ в муниципальных образованиях 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87148" y="1117961"/>
            <a:ext cx="10330086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57551" y="2901611"/>
            <a:ext cx="79057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dirty="0" smtClean="0"/>
              <a:t>На </a:t>
            </a:r>
            <a:r>
              <a:rPr lang="ru-RU" dirty="0"/>
              <a:t>систематической основе проводится ОРВ проектов муниципальных </a:t>
            </a:r>
            <a:r>
              <a:rPr lang="ru-RU" dirty="0" smtClean="0"/>
              <a:t>НПА</a:t>
            </a:r>
          </a:p>
          <a:p>
            <a:pPr algn="r">
              <a:spcAft>
                <a:spcPts val="600"/>
              </a:spcAft>
            </a:pPr>
            <a:r>
              <a:rPr lang="ru-RU" dirty="0" smtClean="0"/>
              <a:t>На </a:t>
            </a:r>
            <a:r>
              <a:rPr lang="ru-RU" dirty="0"/>
              <a:t>систематической основе проводится экспертиза муниципальных </a:t>
            </a:r>
            <a:r>
              <a:rPr lang="ru-RU" dirty="0" smtClean="0"/>
              <a:t>НПА</a:t>
            </a:r>
            <a:r>
              <a:rPr lang="ru-RU" dirty="0"/>
              <a:t>	</a:t>
            </a:r>
          </a:p>
          <a:p>
            <a:pPr algn="r">
              <a:spcAft>
                <a:spcPts val="600"/>
              </a:spcAft>
            </a:pPr>
            <a:r>
              <a:rPr lang="ru-RU" dirty="0" smtClean="0"/>
              <a:t>На </a:t>
            </a:r>
            <a:r>
              <a:rPr lang="ru-RU" dirty="0"/>
              <a:t>официальном сайте администрации муниципального образования в разделе "ОРВ" приведены практические примеры проведения ОРВ и экспертизы в муниципальном образовании	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174835" y="2571331"/>
            <a:ext cx="5551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093353" y="1244482"/>
            <a:ext cx="10310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Блок № 2 </a:t>
            </a:r>
            <a:endParaRPr lang="en-US" sz="2400" dirty="0" smtClean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pPr algn="ctr"/>
            <a:r>
              <a:rPr lang="ru-RU" sz="2400" dirty="0">
                <a:solidFill>
                  <a:srgbClr val="3B4555"/>
                </a:solidFill>
                <a:latin typeface="Futura PT Bold" panose="020B0902020204020203" pitchFamily="34" charset="-52"/>
              </a:rPr>
              <a:t>Практический опыт проведения ОРВ проектов муниципальных НПА и экспертизы муниципальных НПА, 20 баллов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7351414" y="2597227"/>
            <a:ext cx="3603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998329" y="2597227"/>
            <a:ext cx="46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270748" y="2901611"/>
            <a:ext cx="2254313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/>
              <a:t>15 из 15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15 из 15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  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0 из 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983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7148" y="341428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Рейтинг ОРВ в муниципальных образованиях 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87148" y="1117961"/>
            <a:ext cx="10330086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878187" y="2623566"/>
            <a:ext cx="812095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dirty="0" smtClean="0"/>
              <a:t>Порядки и </a:t>
            </a:r>
            <a:r>
              <a:rPr lang="ru-RU" dirty="0"/>
              <a:t>типовые формы </a:t>
            </a:r>
            <a:r>
              <a:rPr lang="ru-RU" dirty="0" smtClean="0"/>
              <a:t>документов размещены </a:t>
            </a:r>
            <a:r>
              <a:rPr lang="ru-RU" dirty="0"/>
              <a:t>на официальном сайте администрации муниципального образования	</a:t>
            </a:r>
            <a:endParaRPr lang="ru-RU" dirty="0" smtClean="0"/>
          </a:p>
          <a:p>
            <a:pPr algn="r">
              <a:spcAft>
                <a:spcPts val="600"/>
              </a:spcAft>
            </a:pPr>
            <a:r>
              <a:rPr lang="ru-RU" dirty="0" smtClean="0"/>
              <a:t>Информация </a:t>
            </a:r>
            <a:r>
              <a:rPr lang="ru-RU" dirty="0"/>
              <a:t>об ОРВ проектов муниципальных НПА и экспертизе </a:t>
            </a:r>
            <a:r>
              <a:rPr lang="ru-RU" dirty="0" smtClean="0"/>
              <a:t>размещается в </a:t>
            </a:r>
            <a:r>
              <a:rPr lang="ru-RU" dirty="0"/>
              <a:t>информационно-телекоммуникационной сети </a:t>
            </a:r>
            <a:r>
              <a:rPr lang="ru-RU" dirty="0" smtClean="0"/>
              <a:t>«Интернет»</a:t>
            </a:r>
          </a:p>
          <a:p>
            <a:pPr algn="r">
              <a:spcAft>
                <a:spcPts val="600"/>
              </a:spcAft>
            </a:pPr>
            <a:r>
              <a:rPr lang="ru-RU" dirty="0" smtClean="0"/>
              <a:t>Действует </a:t>
            </a:r>
            <a:r>
              <a:rPr lang="ru-RU" dirty="0"/>
              <a:t>коллегиальный совещательный орган по вопросам ОРВ и </a:t>
            </a:r>
            <a:r>
              <a:rPr lang="ru-RU" dirty="0" smtClean="0"/>
              <a:t>экспертизы</a:t>
            </a:r>
          </a:p>
          <a:p>
            <a:pPr algn="r">
              <a:spcAft>
                <a:spcPts val="600"/>
              </a:spcAft>
            </a:pPr>
            <a:endParaRPr lang="ru-RU" dirty="0"/>
          </a:p>
          <a:p>
            <a:pPr algn="r">
              <a:spcAft>
                <a:spcPts val="600"/>
              </a:spcAft>
            </a:pPr>
            <a:r>
              <a:rPr lang="ru-RU" dirty="0" smtClean="0"/>
              <a:t>Проводятся </a:t>
            </a:r>
            <a:r>
              <a:rPr lang="ru-RU" dirty="0"/>
              <a:t>мероприятия, посвященные реализации института </a:t>
            </a:r>
            <a:r>
              <a:rPr lang="ru-RU" dirty="0" smtClean="0"/>
              <a:t>ОРВ</a:t>
            </a:r>
          </a:p>
          <a:p>
            <a:pPr algn="r">
              <a:spcAft>
                <a:spcPts val="600"/>
              </a:spcAft>
            </a:pPr>
            <a:endParaRPr lang="ru-RU" dirty="0"/>
          </a:p>
          <a:p>
            <a:pPr algn="r">
              <a:spcAft>
                <a:spcPts val="600"/>
              </a:spcAft>
            </a:pPr>
            <a:r>
              <a:rPr lang="ru-RU" dirty="0" smtClean="0"/>
              <a:t>Заключены </a:t>
            </a:r>
            <a:r>
              <a:rPr lang="ru-RU" dirty="0"/>
              <a:t>соглашения о взаимодействии </a:t>
            </a:r>
            <a:r>
              <a:rPr lang="ru-RU" dirty="0" smtClean="0"/>
              <a:t>с </a:t>
            </a:r>
            <a:r>
              <a:rPr lang="ru-RU" dirty="0"/>
              <a:t>представителями предпринимательского </a:t>
            </a:r>
            <a:r>
              <a:rPr lang="ru-RU" dirty="0" smtClean="0"/>
              <a:t>сообщества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3365774" y="2571331"/>
            <a:ext cx="5551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093353" y="1244482"/>
            <a:ext cx="10310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Блок № 3 </a:t>
            </a:r>
            <a:endParaRPr lang="en-US" sz="2400" dirty="0" smtClean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pPr algn="ctr"/>
            <a:r>
              <a:rPr lang="ru-RU" sz="24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Методическое </a:t>
            </a:r>
            <a:r>
              <a:rPr lang="ru-RU" sz="2400" dirty="0">
                <a:solidFill>
                  <a:srgbClr val="3B4555"/>
                </a:solidFill>
                <a:latin typeface="Futura PT Bold" panose="020B0902020204020203" pitchFamily="34" charset="-52"/>
              </a:rPr>
              <a:t>и организационное сопровождение, 25 баллов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7351414" y="2597227"/>
            <a:ext cx="3603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998329" y="2597227"/>
            <a:ext cx="46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242834" y="2623566"/>
            <a:ext cx="22543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/>
              <a:t>15 из 15</a:t>
            </a:r>
          </a:p>
          <a:p>
            <a:pPr>
              <a:spcAft>
                <a:spcPts val="600"/>
              </a:spcAft>
            </a:pPr>
            <a:endParaRPr lang="ru-RU" b="1" dirty="0" smtClean="0"/>
          </a:p>
          <a:p>
            <a:pPr>
              <a:spcAft>
                <a:spcPts val="600"/>
              </a:spcAft>
            </a:pPr>
            <a:r>
              <a:rPr lang="ru-RU" b="1" dirty="0" smtClean="0"/>
              <a:t>15 из 15</a:t>
            </a:r>
          </a:p>
          <a:p>
            <a:pPr>
              <a:spcAft>
                <a:spcPts val="600"/>
              </a:spcAft>
            </a:pPr>
            <a:endParaRPr lang="ru-RU" sz="800" b="1" dirty="0" smtClean="0"/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  3 из 15</a:t>
            </a:r>
          </a:p>
          <a:p>
            <a:pPr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  4 из 15</a:t>
            </a:r>
          </a:p>
          <a:p>
            <a:pPr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  8 из 15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7148" y="341428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Рейтинг ОРВ в муниципальных образованиях 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87148" y="1117961"/>
            <a:ext cx="10330086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4003010" y="2966158"/>
            <a:ext cx="7494891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/>
              <a:t>Кемерово 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Юрга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Прокопьевск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Новокузнецкий район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Прокопьевский муниципальный округ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Ленинск-Кузнецкого муниципальный округ</a:t>
            </a:r>
            <a:endParaRPr lang="ru-RU" sz="28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3365774" y="2571331"/>
            <a:ext cx="5551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093353" y="1244482"/>
            <a:ext cx="10310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Блок № 4 </a:t>
            </a:r>
            <a:endParaRPr lang="en-US" sz="2400" dirty="0" smtClean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pPr algn="ctr"/>
            <a:r>
              <a:rPr lang="ru-RU" sz="2400" dirty="0">
                <a:solidFill>
                  <a:srgbClr val="3B4555"/>
                </a:solidFill>
                <a:latin typeface="Futura PT Bold" panose="020B0902020204020203" pitchFamily="34" charset="-52"/>
              </a:rPr>
              <a:t>Независимая оценка экспертами, 20 баллов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7351414" y="2597227"/>
            <a:ext cx="3603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998329" y="2597227"/>
            <a:ext cx="46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510937" y="2234254"/>
            <a:ext cx="10040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На вопросы анкеты ответили эксперты из 6 муниципальных образований</a:t>
            </a:r>
          </a:p>
          <a:p>
            <a:endParaRPr lang="ru-RU" sz="2400" b="1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05" y="5144241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12" y="4627902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13" y="4111563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13" y="3595224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13" y="3078065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74" y="5658651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5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0354" y="197275"/>
            <a:ext cx="10584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Итоги рейтинга ОРВ в 2020 году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945179"/>
            <a:ext cx="1033913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881349"/>
              </p:ext>
            </p:extLst>
          </p:nvPr>
        </p:nvGraphicFramePr>
        <p:xfrm>
          <a:off x="1889062" y="1228724"/>
          <a:ext cx="8936472" cy="452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57605" y="1298014"/>
            <a:ext cx="10290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Результаты рейтинга качества осуществления оценки регулирующего воздействия и экспертизы в муниципальных образованиях </a:t>
            </a:r>
            <a:r>
              <a:rPr lang="ru-RU" sz="2000" dirty="0" smtClean="0"/>
              <a:t>Кемеровской </a:t>
            </a:r>
            <a:r>
              <a:rPr lang="ru-RU" sz="2000" dirty="0"/>
              <a:t>области - Кузбасса 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172655"/>
              </p:ext>
            </p:extLst>
          </p:nvPr>
        </p:nvGraphicFramePr>
        <p:xfrm>
          <a:off x="2676714" y="1862467"/>
          <a:ext cx="7562850" cy="44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511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508</Words>
  <Application>Microsoft Office PowerPoint</Application>
  <PresentationFormat>Широкоэкранный</PresentationFormat>
  <Paragraphs>125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Futura PT</vt:lpstr>
      <vt:lpstr>Futura PT Bold</vt:lpstr>
      <vt:lpstr>Futura PT Light</vt:lpstr>
      <vt:lpstr>Тема Office</vt:lpstr>
      <vt:lpstr>Презентация PowerPoint</vt:lpstr>
      <vt:lpstr>Кемеровская область – Кузбасс входит в группу «Хороший уровень» качества ОРВ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Иванова Анастасия Владимировна</cp:lastModifiedBy>
  <cp:revision>68</cp:revision>
  <cp:lastPrinted>2021-01-15T07:18:31Z</cp:lastPrinted>
  <dcterms:created xsi:type="dcterms:W3CDTF">2019-04-02T07:58:05Z</dcterms:created>
  <dcterms:modified xsi:type="dcterms:W3CDTF">2021-02-19T04:37:36Z</dcterms:modified>
</cp:coreProperties>
</file>