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11"/>
  </p:handoutMasterIdLst>
  <p:sldIdLst>
    <p:sldId id="270" r:id="rId2"/>
    <p:sldId id="281" r:id="rId3"/>
    <p:sldId id="265" r:id="rId4"/>
    <p:sldId id="278" r:id="rId5"/>
    <p:sldId id="280" r:id="rId6"/>
    <p:sldId id="296" r:id="rId7"/>
    <p:sldId id="294" r:id="rId8"/>
    <p:sldId id="283" r:id="rId9"/>
    <p:sldId id="298" r:id="rId10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4555"/>
    <a:srgbClr val="2A5244"/>
    <a:srgbClr val="325D69"/>
    <a:srgbClr val="3F6495"/>
    <a:srgbClr val="4770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317"/>
    <p:restoredTop sz="94674"/>
  </p:normalViewPr>
  <p:slideViewPr>
    <p:cSldViewPr snapToGrid="0" snapToObjects="1">
      <p:cViewPr varScale="1">
        <p:scale>
          <a:sx n="72" d="100"/>
          <a:sy n="72" d="100"/>
        </p:scale>
        <p:origin x="100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&#1050;&#1085;&#1080;&#1075;&#1072;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Лист1!$A$1:$A$19</c:f>
              <c:strCache>
                <c:ptCount val="19"/>
                <c:pt idx="0">
                  <c:v>Министерство сельского хозяйства и перерабатывающей промышленности Кузбасса</c:v>
                </c:pt>
                <c:pt idx="1">
                  <c:v>Региональная энергетическая комиссия Кузбасса</c:v>
                </c:pt>
                <c:pt idx="2">
                  <c:v>Министерство природных ресурсов и экологии Кузбасса</c:v>
                </c:pt>
                <c:pt idx="3">
                  <c:v>Департамент лесного комплекса Кузбасса</c:v>
                </c:pt>
                <c:pt idx="4">
                  <c:v>Министерство промышленности и торговли Кузбасса</c:v>
                </c:pt>
                <c:pt idx="5">
                  <c:v>Министерство труда и занятости населения Кузбасса</c:v>
                </c:pt>
                <c:pt idx="6">
                  <c:v>Комитет по управлению государственным имуществом Кузбасса</c:v>
                </c:pt>
                <c:pt idx="7">
                  <c:v>Инспекция государственного строительного надзора Кузбасса</c:v>
                </c:pt>
                <c:pt idx="8">
                  <c:v>Управление государственной инспекции по надзору за техническим состоянием самоходных машин и других видов техники Кузбасса</c:v>
                </c:pt>
                <c:pt idx="9">
                  <c:v>Департамент инвестиционной политики и развития предпринимательства Кузбасса</c:v>
                </c:pt>
                <c:pt idx="10">
                  <c:v>Архивное управление Кузбасса</c:v>
                </c:pt>
                <c:pt idx="11">
                  <c:v>Министерство образования Кузбасса</c:v>
                </c:pt>
                <c:pt idx="12">
                  <c:v>Комитет по охране объектов культурного наследия Кузбасса</c:v>
                </c:pt>
                <c:pt idx="13">
                  <c:v>Управление ветеринарии Кузбасса</c:v>
                </c:pt>
                <c:pt idx="14">
                  <c:v>Департамент по чрезвычайным ситуациям Кузбасса</c:v>
                </c:pt>
                <c:pt idx="15">
                  <c:v>Министерство социальной защиты населения Кузбасса</c:v>
                </c:pt>
                <c:pt idx="16">
                  <c:v>Министерство транспорта Кузбасса</c:v>
                </c:pt>
                <c:pt idx="17">
                  <c:v>Комитет по вопросам аграрной политики, землепользования и экологии Законодательного Собрания Кузбасса</c:v>
                </c:pt>
                <c:pt idx="18">
                  <c:v>Министерство жилищно-коммунального и дорожного комплекса Кузбасса</c:v>
                </c:pt>
              </c:strCache>
            </c:strRef>
          </c:cat>
          <c:val>
            <c:numRef>
              <c:f>Лист1!$B$1:$B$19</c:f>
              <c:numCache>
                <c:formatCode>General</c:formatCode>
                <c:ptCount val="19"/>
                <c:pt idx="0">
                  <c:v>26</c:v>
                </c:pt>
                <c:pt idx="1">
                  <c:v>20</c:v>
                </c:pt>
                <c:pt idx="2">
                  <c:v>6</c:v>
                </c:pt>
                <c:pt idx="3">
                  <c:v>6</c:v>
                </c:pt>
                <c:pt idx="4">
                  <c:v>5</c:v>
                </c:pt>
                <c:pt idx="5">
                  <c:v>5</c:v>
                </c:pt>
                <c:pt idx="6">
                  <c:v>4</c:v>
                </c:pt>
                <c:pt idx="7">
                  <c:v>3</c:v>
                </c:pt>
                <c:pt idx="8">
                  <c:v>3</c:v>
                </c:pt>
                <c:pt idx="9">
                  <c:v>3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31E-4A94-B348-F138294EB8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533690880"/>
        <c:axId val="533669232"/>
      </c:barChart>
      <c:catAx>
        <c:axId val="53369088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33669232"/>
        <c:crosses val="autoZero"/>
        <c:auto val="1"/>
        <c:lblAlgn val="ctr"/>
        <c:lblOffset val="100"/>
        <c:noMultiLvlLbl val="0"/>
      </c:catAx>
      <c:valAx>
        <c:axId val="53366923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336908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4F8469-D9FA-48F6-8808-C1C736E99E00}" type="datetimeFigureOut">
              <a:rPr lang="ru-RU" smtClean="0"/>
              <a:t>30.11.2021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84BD01-46EB-40A1-A669-9E9B73D2FC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21594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E0A38C-D82C-3643-AE1D-5708769B1E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0C9EA5E-CAB8-5E4E-94F6-DB476A1EC3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CB6FC98-ED6B-6A41-8629-0CB1D7BDDC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F49C6-7B89-234F-8A53-0F8925D6B1DD}" type="datetimeFigureOut">
              <a:rPr lang="ru-RU" smtClean="0"/>
              <a:pPr/>
              <a:t>30.11.2021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7B226DD-5D97-794E-8E4B-4DB5BC33E6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541231-20C1-6C4D-BFE9-FFC3D735C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13D2-8A68-DC49-AD38-D58CE1F92E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69164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12175F-731D-354E-8AE0-FBB52116C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C2AC4FE-C683-BD4E-9A5D-2E9F494BF5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58FE50-5A40-634B-9334-D5B92869E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F49C6-7B89-234F-8A53-0F8925D6B1DD}" type="datetimeFigureOut">
              <a:rPr lang="ru-RU" smtClean="0"/>
              <a:pPr/>
              <a:t>30.11.2021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EDD0539-736E-0643-9FB4-9E641DEF1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FF6E402-375B-1447-8342-3E0FA377F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13D2-8A68-DC49-AD38-D58CE1F92E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38385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B22AFE0-EB3C-6246-8FF6-33988B19E7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17BFB4D-71A7-3D45-B9AC-3118DF5AF4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52DE0C9-D22C-AE45-95A3-E3A66089F8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F49C6-7B89-234F-8A53-0F8925D6B1DD}" type="datetimeFigureOut">
              <a:rPr lang="ru-RU" smtClean="0"/>
              <a:pPr/>
              <a:t>30.11.2021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19C5573-82C4-1E43-BAD5-19C39914B7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E3C4444-37AB-7B42-83EB-A80553917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13D2-8A68-DC49-AD38-D58CE1F92E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167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9CDBCC-0DA3-C44D-9508-F616E89476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CF068F3-AF5A-134D-B058-40378CDF39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5933EC0-23C7-EF4F-944F-AC032DA4E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F49C6-7B89-234F-8A53-0F8925D6B1DD}" type="datetimeFigureOut">
              <a:rPr lang="ru-RU" smtClean="0"/>
              <a:pPr/>
              <a:t>30.11.2021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FCE6801-B442-534E-BBAD-D2CBCAB330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63E4B9F-B94A-6248-8B68-C5F2D37D4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13D2-8A68-DC49-AD38-D58CE1F92E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83170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EB9264-532A-AD40-B97E-140082680B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2403E91-000C-D94A-9B93-0A2DB624F1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CCD51D9-F17A-8C4A-8630-0C22DA4AE5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F49C6-7B89-234F-8A53-0F8925D6B1DD}" type="datetimeFigureOut">
              <a:rPr lang="ru-RU" smtClean="0"/>
              <a:pPr/>
              <a:t>30.11.2021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E0F3EE6-B777-1745-A8B6-17F4291978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03825C8-FC9A-0B4B-84AD-138E0D8DB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13D2-8A68-DC49-AD38-D58CE1F92E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4857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DD59E1-7670-8542-8CFE-46842BF553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9A5DB63-04AA-3D47-8216-FB1BEE2B93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0AFDD5C-76B0-964F-AB5E-9DFC15A150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B86AA90-AA98-CB48-B2AE-6E7070E5B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F49C6-7B89-234F-8A53-0F8925D6B1DD}" type="datetimeFigureOut">
              <a:rPr lang="ru-RU" smtClean="0"/>
              <a:pPr/>
              <a:t>30.11.2021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51AF312-494C-1C4C-9090-DB6E16CF04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2C98F69-2205-0949-86F7-397B50A6E9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13D2-8A68-DC49-AD38-D58CE1F92E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6504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E8289C-D1A5-0143-8586-B165BD3E07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81C3612-6539-8344-9941-49ED82E724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9F2FF5B-8854-7F48-8671-0D744EB2B8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1A552DC-2A3C-7D42-825D-3064509B22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F9F09A6-93A2-4E46-AD73-11FA991EF6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1D2A53A-2B5F-424A-B07E-ADE5CB367B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F49C6-7B89-234F-8A53-0F8925D6B1DD}" type="datetimeFigureOut">
              <a:rPr lang="ru-RU" smtClean="0"/>
              <a:pPr/>
              <a:t>30.11.2021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0834DB9-EC37-884E-B3B1-3142D133D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EAD7436-358C-C645-BFB1-70475A9EF9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13D2-8A68-DC49-AD38-D58CE1F92E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1550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1E2BE0-89C8-164B-A30D-E75C9F7E4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0E6E7E5-4CEE-B84E-9516-D36EEDE128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F49C6-7B89-234F-8A53-0F8925D6B1DD}" type="datetimeFigureOut">
              <a:rPr lang="ru-RU" smtClean="0"/>
              <a:pPr/>
              <a:t>30.11.2021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6EAFA2D-E476-9244-AFBF-5F97B34FB5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018FE48-F727-7745-B7CF-08B3F9F709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13D2-8A68-DC49-AD38-D58CE1F92E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1153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FCB4E26-8768-0340-B456-11D7D85395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F49C6-7B89-234F-8A53-0F8925D6B1DD}" type="datetimeFigureOut">
              <a:rPr lang="ru-RU" smtClean="0"/>
              <a:pPr/>
              <a:t>30.11.2021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BDC5B98-E694-E44C-A579-6149E163AD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D860643-982F-6442-996A-B9089E3BC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13D2-8A68-DC49-AD38-D58CE1F92E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8406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EDCCEC-14B4-6F47-A7A5-CB0047C7E2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0FAFAE1-B1E8-4E49-811A-DE26E21A90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0DD5F40-9291-7646-B6AC-475133637A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531F5E8-7700-994A-B4F7-7EDE729D47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F49C6-7B89-234F-8A53-0F8925D6B1DD}" type="datetimeFigureOut">
              <a:rPr lang="ru-RU" smtClean="0"/>
              <a:pPr/>
              <a:t>30.11.2021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58D354C-A924-BF43-AD1B-3B768F8DF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5D836FA-BC64-1342-BA42-A6E579A10B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13D2-8A68-DC49-AD38-D58CE1F92E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5281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EFA7B7-4D79-0642-8A33-45BCA1F2DD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EF2026C-0572-854F-8169-4B3CA7C6F6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F580F4D-D091-034B-8338-E4AE0149A0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439D5E3-E6F4-F541-9D74-15EBB6F673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F49C6-7B89-234F-8A53-0F8925D6B1DD}" type="datetimeFigureOut">
              <a:rPr lang="ru-RU" smtClean="0"/>
              <a:pPr/>
              <a:t>30.11.2021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E6891F5-A11C-234E-85F7-D52B3C2A6A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4A3BC86-585E-8E45-B03C-E187155D4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13D2-8A68-DC49-AD38-D58CE1F92E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84333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094F21-32B5-4247-883F-C8D66E7D9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9845E64-CA5A-F145-90B1-9D539D041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38D9B7F-1B34-5E41-9AC7-5B8DA2792B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2F49C6-7B89-234F-8A53-0F8925D6B1DD}" type="datetimeFigureOut">
              <a:rPr lang="ru-RU" smtClean="0"/>
              <a:pPr/>
              <a:t>30.11.2021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75E17BB-70DD-1B4E-B2B2-D7861223E8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73B616E-181F-4B41-A5A6-A866A94933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C813D2-8A68-DC49-AD38-D58CE1F92E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0167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egulation.kemobl.ru/" TargetMode="External"/><Relationship Id="rId5" Type="http://schemas.openxmlformats.org/officeDocument/2006/relationships/hyperlink" Target="https://www.facebook.com/orv.ako/" TargetMode="Externa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959" y="5108"/>
            <a:ext cx="10216055" cy="688949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1867" y="1745078"/>
            <a:ext cx="8595195" cy="4785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3B4555"/>
                </a:solidFill>
                <a:latin typeface="Futura PT" charset="0"/>
                <a:ea typeface="Futura PT" charset="0"/>
                <a:cs typeface="Futura PT" charset="0"/>
              </a:rPr>
              <a:t>О развитии института оценки регулирующего воздействия в Кузбассе на региональном и муниципальном уровнях</a:t>
            </a:r>
          </a:p>
          <a:p>
            <a:endParaRPr lang="ru-RU" sz="4000" b="1" dirty="0">
              <a:solidFill>
                <a:srgbClr val="3B4555"/>
              </a:solidFill>
              <a:latin typeface="Futura PT" charset="0"/>
              <a:ea typeface="Futura PT" charset="0"/>
              <a:cs typeface="Futura PT" charset="0"/>
            </a:endParaRPr>
          </a:p>
          <a:p>
            <a:endParaRPr lang="ru-RU" sz="2700" dirty="0">
              <a:solidFill>
                <a:srgbClr val="3B4555"/>
              </a:solidFill>
              <a:latin typeface="Futura PT Light" panose="020B0402020204020303" pitchFamily="34" charset="0"/>
            </a:endParaRPr>
          </a:p>
          <a:p>
            <a:r>
              <a:rPr lang="ru-RU" sz="2600" dirty="0">
                <a:solidFill>
                  <a:srgbClr val="3B4555"/>
                </a:solidFill>
                <a:latin typeface="Futura PT Light" panose="020B0402020204020303" pitchFamily="34" charset="0"/>
              </a:rPr>
              <a:t>Департамент</a:t>
            </a:r>
          </a:p>
          <a:p>
            <a:r>
              <a:rPr lang="ru-RU" sz="2600" dirty="0">
                <a:solidFill>
                  <a:srgbClr val="3B4555"/>
                </a:solidFill>
                <a:latin typeface="Futura PT Light" panose="020B0402020204020303" pitchFamily="34" charset="0"/>
              </a:rPr>
              <a:t>инвестиционной политики и развития предпринимательства  Кузбасса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F28FD0A-0A79-BC48-8F5A-4C66836EBCD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35"/>
          <a:stretch/>
        </p:blipFill>
        <p:spPr>
          <a:xfrm>
            <a:off x="593348" y="260145"/>
            <a:ext cx="1141906" cy="1484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4732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265" y="-42530"/>
            <a:ext cx="617709" cy="120153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87403" y="272290"/>
            <a:ext cx="10584795" cy="1216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rgbClr val="3B4555"/>
                </a:solidFill>
                <a:latin typeface="Futura PT Bold" panose="020B0902020204020203" pitchFamily="34" charset="-52"/>
              </a:rPr>
              <a:t>ОРВ в муниципальных образованиях Кузбасса</a:t>
            </a:r>
          </a:p>
          <a:p>
            <a:endParaRPr lang="ru-RU" sz="4104" dirty="0">
              <a:solidFill>
                <a:srgbClr val="3B4555"/>
              </a:solidFill>
              <a:latin typeface="Futura PT Bold" panose="020B0902020204020203" pitchFamily="34" charset="-52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1408731" y="995276"/>
            <a:ext cx="9485692" cy="0"/>
          </a:xfrm>
          <a:prstGeom prst="line">
            <a:avLst/>
          </a:prstGeom>
          <a:ln w="12700"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CC068FB5-1562-D343-BD66-7D6E84E547FC}"/>
              </a:ext>
            </a:extLst>
          </p:cNvPr>
          <p:cNvSpPr/>
          <p:nvPr/>
        </p:nvSpPr>
        <p:spPr>
          <a:xfrm>
            <a:off x="1507209" y="1351117"/>
            <a:ext cx="429195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3B4555"/>
                </a:solidFill>
                <a:latin typeface="Futura PT Bold" panose="020B0902020204020203" pitchFamily="34" charset="-52"/>
              </a:rPr>
              <a:t>9 городских округов</a:t>
            </a:r>
          </a:p>
          <a:p>
            <a:r>
              <a:rPr lang="ru-RU" sz="3000" dirty="0">
                <a:solidFill>
                  <a:srgbClr val="3B4555"/>
                </a:solidFill>
                <a:latin typeface="Futura PT Light" panose="020B0402020204020303" pitchFamily="34" charset="0"/>
              </a:rPr>
              <a:t>  Кемерово</a:t>
            </a:r>
            <a:r>
              <a:rPr lang="ru-RU" sz="3200" dirty="0">
                <a:solidFill>
                  <a:srgbClr val="3B4555"/>
                </a:solidFill>
                <a:latin typeface="Futura PT Light" panose="020B0402020204020303" pitchFamily="34" charset="0"/>
              </a:rPr>
              <a:t> </a:t>
            </a:r>
            <a:r>
              <a:rPr lang="ru-RU" sz="2000" b="1" dirty="0">
                <a:solidFill>
                  <a:srgbClr val="3B4555"/>
                </a:solidFill>
                <a:latin typeface="Futura PT Light" panose="020B0402020204020303" pitchFamily="34" charset="0"/>
              </a:rPr>
              <a:t>(с 2015 года)</a:t>
            </a:r>
          </a:p>
          <a:p>
            <a:r>
              <a:rPr lang="ru-RU" sz="3000" dirty="0">
                <a:solidFill>
                  <a:srgbClr val="3B4555"/>
                </a:solidFill>
                <a:latin typeface="Futura PT Light" panose="020B0402020204020303" pitchFamily="34" charset="0"/>
              </a:rPr>
              <a:t>  Белово</a:t>
            </a:r>
          </a:p>
          <a:p>
            <a:r>
              <a:rPr lang="ru-RU" sz="3000" dirty="0">
                <a:solidFill>
                  <a:srgbClr val="3B4555"/>
                </a:solidFill>
                <a:latin typeface="Futura PT Light" panose="020B0402020204020303" pitchFamily="34" charset="0"/>
              </a:rPr>
              <a:t>  Киселевск</a:t>
            </a:r>
          </a:p>
          <a:p>
            <a:r>
              <a:rPr lang="ru-RU" sz="3000" dirty="0">
                <a:solidFill>
                  <a:srgbClr val="3B4555"/>
                </a:solidFill>
                <a:latin typeface="Futura PT Light" panose="020B0402020204020303" pitchFamily="34" charset="0"/>
              </a:rPr>
              <a:t>  Ленинск-Кузнецкий</a:t>
            </a:r>
          </a:p>
          <a:p>
            <a:r>
              <a:rPr lang="ru-RU" sz="3000" dirty="0">
                <a:solidFill>
                  <a:srgbClr val="3B4555"/>
                </a:solidFill>
                <a:latin typeface="Futura PT Light" panose="020B0402020204020303" pitchFamily="34" charset="0"/>
              </a:rPr>
              <a:t>  Междуреченск</a:t>
            </a:r>
          </a:p>
          <a:p>
            <a:r>
              <a:rPr lang="ru-RU" sz="3000" dirty="0">
                <a:solidFill>
                  <a:srgbClr val="3B4555"/>
                </a:solidFill>
                <a:latin typeface="Futura PT Light" panose="020B0402020204020303" pitchFamily="34" charset="0"/>
              </a:rPr>
              <a:t>  Новокузнецк</a:t>
            </a:r>
          </a:p>
          <a:p>
            <a:r>
              <a:rPr lang="ru-RU" sz="3000" dirty="0">
                <a:solidFill>
                  <a:srgbClr val="3B4555"/>
                </a:solidFill>
                <a:latin typeface="Futura PT Light" panose="020B0402020204020303" pitchFamily="34" charset="0"/>
              </a:rPr>
              <a:t>  Осинники</a:t>
            </a:r>
          </a:p>
          <a:p>
            <a:r>
              <a:rPr lang="ru-RU" sz="3000" dirty="0">
                <a:solidFill>
                  <a:srgbClr val="3B4555"/>
                </a:solidFill>
                <a:latin typeface="Futura PT Light" panose="020B0402020204020303" pitchFamily="34" charset="0"/>
              </a:rPr>
              <a:t>  Прокопьевск</a:t>
            </a:r>
          </a:p>
          <a:p>
            <a:r>
              <a:rPr lang="ru-RU" sz="3000" dirty="0">
                <a:solidFill>
                  <a:srgbClr val="3B4555"/>
                </a:solidFill>
                <a:latin typeface="Futura PT Light" panose="020B0402020204020303" pitchFamily="34" charset="0"/>
              </a:rPr>
              <a:t>  Юрга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ru-RU" sz="3600" dirty="0">
              <a:solidFill>
                <a:srgbClr val="3B4555"/>
              </a:solidFill>
              <a:latin typeface="Futura PT Light" panose="020B0402020204020303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ru-RU" sz="3600" dirty="0">
              <a:solidFill>
                <a:srgbClr val="3B4555"/>
              </a:solidFill>
              <a:latin typeface="Futura PT Light" panose="020B0402020204020303" pitchFamily="34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CC068FB5-1562-D343-BD66-7D6E84E547FC}"/>
              </a:ext>
            </a:extLst>
          </p:cNvPr>
          <p:cNvSpPr/>
          <p:nvPr/>
        </p:nvSpPr>
        <p:spPr>
          <a:xfrm>
            <a:off x="6913312" y="1383424"/>
            <a:ext cx="4798337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3B4555"/>
                </a:solidFill>
                <a:latin typeface="Futura PT Bold" panose="020B0902020204020203" pitchFamily="34" charset="-52"/>
              </a:rPr>
              <a:t>4 муниципальных округа </a:t>
            </a:r>
            <a:r>
              <a:rPr lang="ru-RU" sz="3000" dirty="0">
                <a:solidFill>
                  <a:srgbClr val="3B4555"/>
                </a:solidFill>
                <a:latin typeface="Futura PT Light" panose="020B0402020204020303" pitchFamily="34" charset="0"/>
              </a:rPr>
              <a:t>Кемеровский </a:t>
            </a:r>
          </a:p>
          <a:p>
            <a:r>
              <a:rPr lang="ru-RU" sz="3000" dirty="0">
                <a:solidFill>
                  <a:srgbClr val="3B4555"/>
                </a:solidFill>
                <a:latin typeface="Futura PT Light" panose="020B0402020204020303" pitchFamily="34" charset="0"/>
              </a:rPr>
              <a:t>Ленинск-Кузнецкий </a:t>
            </a:r>
            <a:r>
              <a:rPr lang="ru-RU" sz="3000" dirty="0" err="1">
                <a:solidFill>
                  <a:srgbClr val="3B4555"/>
                </a:solidFill>
                <a:latin typeface="Futura PT Light" panose="020B0402020204020303" pitchFamily="34" charset="0"/>
              </a:rPr>
              <a:t>Прокопьевский</a:t>
            </a:r>
            <a:r>
              <a:rPr lang="ru-RU" sz="3000" dirty="0">
                <a:solidFill>
                  <a:srgbClr val="3B4555"/>
                </a:solidFill>
                <a:latin typeface="Futura PT Light" panose="020B0402020204020303" pitchFamily="34" charset="0"/>
              </a:rPr>
              <a:t> </a:t>
            </a:r>
          </a:p>
          <a:p>
            <a:r>
              <a:rPr lang="ru-RU" sz="3000" dirty="0" err="1">
                <a:solidFill>
                  <a:srgbClr val="3B4555"/>
                </a:solidFill>
                <a:latin typeface="Futura PT Light" panose="020B0402020204020303" pitchFamily="34" charset="0"/>
              </a:rPr>
              <a:t>Топкинский</a:t>
            </a:r>
            <a:endParaRPr lang="ru-RU" sz="3000" dirty="0">
              <a:solidFill>
                <a:srgbClr val="3B4555"/>
              </a:solidFill>
              <a:latin typeface="Futura PT Light" panose="020B0402020204020303" pitchFamily="34" charset="0"/>
            </a:endParaRPr>
          </a:p>
          <a:p>
            <a:endParaRPr lang="ru-RU" sz="3200" dirty="0">
              <a:solidFill>
                <a:srgbClr val="3B4555"/>
              </a:solidFill>
              <a:latin typeface="Futura PT Light" panose="020B0402020204020303" pitchFamily="34" charset="0"/>
            </a:endParaRPr>
          </a:p>
          <a:p>
            <a:r>
              <a:rPr lang="ru-RU" sz="2000" dirty="0">
                <a:solidFill>
                  <a:srgbClr val="3B4555"/>
                </a:solidFill>
                <a:latin typeface="Futura PT Bold" panose="020B0902020204020203" pitchFamily="34" charset="-52"/>
              </a:rPr>
              <a:t>2 муниципальных района </a:t>
            </a:r>
            <a:r>
              <a:rPr lang="ru-RU" sz="3000" dirty="0">
                <a:solidFill>
                  <a:srgbClr val="3B4555"/>
                </a:solidFill>
                <a:latin typeface="Futura PT Light" panose="020B0402020204020303" pitchFamily="34" charset="0"/>
              </a:rPr>
              <a:t>Новокузнецкий  </a:t>
            </a:r>
            <a:r>
              <a:rPr lang="ru-RU" sz="3000" dirty="0" err="1">
                <a:solidFill>
                  <a:srgbClr val="3B4555"/>
                </a:solidFill>
                <a:latin typeface="Futura PT Light" panose="020B0402020204020303" pitchFamily="34" charset="0"/>
              </a:rPr>
              <a:t>Таштагольский</a:t>
            </a:r>
            <a:endParaRPr lang="ru-RU" sz="3000" dirty="0">
              <a:solidFill>
                <a:srgbClr val="3B4555"/>
              </a:solidFill>
              <a:latin typeface="Futura PT Light" panose="020B0402020204020303" pitchFamily="34" charset="0"/>
            </a:endParaRPr>
          </a:p>
          <a:p>
            <a:pPr indent="-571500">
              <a:buFont typeface="Arial" panose="020B0604020202020204" pitchFamily="34" charset="0"/>
              <a:buChar char="•"/>
            </a:pPr>
            <a:endParaRPr lang="ru-RU" sz="3000" dirty="0">
              <a:solidFill>
                <a:srgbClr val="3B4555"/>
              </a:solidFill>
              <a:latin typeface="Futura PT Light" panose="020B0402020204020303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ru-RU" sz="3600" dirty="0">
              <a:solidFill>
                <a:srgbClr val="3B4555"/>
              </a:solidFill>
              <a:latin typeface="Futura PT Light" panose="020B0402020204020303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ru-RU" sz="3600" dirty="0">
              <a:solidFill>
                <a:srgbClr val="3B4555"/>
              </a:solidFill>
              <a:latin typeface="Futura PT Light" panose="020B0402020204020303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2351" y="1861136"/>
            <a:ext cx="290959" cy="290959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9235" y="1848481"/>
            <a:ext cx="290959" cy="290959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3076" y="2770564"/>
            <a:ext cx="290959" cy="290959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6155" y="3237290"/>
            <a:ext cx="290959" cy="290959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3076" y="3700178"/>
            <a:ext cx="290959" cy="290959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9234" y="4153413"/>
            <a:ext cx="290959" cy="290959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9235" y="4583280"/>
            <a:ext cx="290959" cy="290959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9235" y="5026639"/>
            <a:ext cx="290959" cy="290959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8731" y="5495518"/>
            <a:ext cx="290959" cy="290959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3076" y="2317360"/>
            <a:ext cx="290959" cy="290959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2353" y="4932116"/>
            <a:ext cx="290959" cy="290959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2353" y="4486557"/>
            <a:ext cx="290959" cy="290959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2353" y="3238271"/>
            <a:ext cx="290959" cy="290212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2353" y="2762390"/>
            <a:ext cx="290959" cy="290959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2352" y="2283353"/>
            <a:ext cx="290959" cy="290959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541703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265" y="-42530"/>
            <a:ext cx="617709" cy="120153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87403" y="272290"/>
            <a:ext cx="10584795" cy="1216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rgbClr val="3B4555"/>
                </a:solidFill>
                <a:latin typeface="Futura PT Bold" panose="020B0902020204020203" pitchFamily="34" charset="-52"/>
              </a:rPr>
              <a:t>Нормативно-правовая база в сфере ОРВ</a:t>
            </a:r>
          </a:p>
          <a:p>
            <a:endParaRPr lang="ru-RU" sz="4104" dirty="0">
              <a:solidFill>
                <a:srgbClr val="3B4555"/>
              </a:solidFill>
              <a:latin typeface="Futura PT Bold" panose="020B0902020204020203" pitchFamily="34" charset="-52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1408731" y="995276"/>
            <a:ext cx="9485692" cy="0"/>
          </a:xfrm>
          <a:prstGeom prst="line">
            <a:avLst/>
          </a:prstGeom>
          <a:ln w="12700"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438" y="1675121"/>
            <a:ext cx="290959" cy="290959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210" y="3575134"/>
            <a:ext cx="290959" cy="290959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1598118" y="1485549"/>
            <a:ext cx="9433709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2913" algn="just"/>
            <a:r>
              <a:rPr lang="ru-RU" sz="2400" dirty="0">
                <a:solidFill>
                  <a:srgbClr val="3B4555"/>
                </a:solidFill>
                <a:latin typeface="Futura PT Light" panose="020B0402020204020303" pitchFamily="34" charset="0"/>
              </a:rPr>
              <a:t>закон Кемеровской области </a:t>
            </a:r>
            <a:r>
              <a:rPr lang="ru-RU" sz="2400" dirty="0">
                <a:solidFill>
                  <a:srgbClr val="3B4555"/>
                </a:solidFill>
                <a:latin typeface="Futura PT Bold" panose="020B0902020204020203" pitchFamily="34" charset="-52"/>
              </a:rPr>
              <a:t>от 26.12.2013 № 142-ОЗ</a:t>
            </a:r>
            <a:r>
              <a:rPr lang="ru-RU" sz="3200" dirty="0">
                <a:solidFill>
                  <a:srgbClr val="3B4555"/>
                </a:solidFill>
                <a:latin typeface="Futura PT Bold" panose="020B0902020204020203" pitchFamily="34" charset="-52"/>
              </a:rPr>
              <a:t> </a:t>
            </a:r>
          </a:p>
          <a:p>
            <a:pPr marL="442913" algn="just"/>
            <a:r>
              <a:rPr lang="ru-RU" sz="2400" dirty="0">
                <a:solidFill>
                  <a:srgbClr val="3B4555"/>
                </a:solidFill>
                <a:latin typeface="Futura PT Light" panose="020B0402020204020303" pitchFamily="34" charset="0"/>
              </a:rPr>
              <a:t>«О порядке проведения оценки регулирующего воздействия проектов нормативных правовых актов и экспертизы нормативных правовых актов в Кемеровской области»</a:t>
            </a:r>
          </a:p>
          <a:p>
            <a:pPr marL="442913" algn="just"/>
            <a:endParaRPr lang="ru-RU" sz="2400" dirty="0">
              <a:solidFill>
                <a:srgbClr val="3B4555"/>
              </a:solidFill>
              <a:latin typeface="Futura PT Light" panose="020B0402020204020303" pitchFamily="34" charset="0"/>
            </a:endParaRPr>
          </a:p>
          <a:p>
            <a:pPr marL="442913" algn="just"/>
            <a:r>
              <a:rPr lang="ru-RU" sz="2400" dirty="0">
                <a:solidFill>
                  <a:srgbClr val="3B4555"/>
                </a:solidFill>
                <a:latin typeface="Futura PT Light" panose="020B0402020204020303" pitchFamily="34" charset="0"/>
              </a:rPr>
              <a:t>постановление Коллегии Администрации Кемеровской области </a:t>
            </a:r>
            <a:br>
              <a:rPr lang="ru-RU" sz="2400" dirty="0">
                <a:solidFill>
                  <a:srgbClr val="3B4555"/>
                </a:solidFill>
                <a:latin typeface="Futura PT Light" panose="020B0402020204020303" pitchFamily="34" charset="0"/>
              </a:rPr>
            </a:br>
            <a:r>
              <a:rPr lang="ru-RU" sz="2400" dirty="0">
                <a:solidFill>
                  <a:srgbClr val="3B4555"/>
                </a:solidFill>
                <a:latin typeface="Futura PT Bold" panose="020B0902020204020203" pitchFamily="34" charset="-52"/>
              </a:rPr>
              <a:t>от 24.05.2013 № 203 </a:t>
            </a:r>
            <a:r>
              <a:rPr lang="ru-RU" sz="2400" dirty="0">
                <a:solidFill>
                  <a:srgbClr val="3B4555"/>
                </a:solidFill>
                <a:latin typeface="Futura PT Light" panose="020B0402020204020303" pitchFamily="34" charset="0"/>
              </a:rPr>
              <a:t>«Об оценке регулирующего воздействия проектов нормативных правовых актов Кемеровской области, разработчиками которых являются органы исполнительной власти Кемеровской области и иные органы государственной власти Кемеровской области, и экспертизе нормативных правовых актов Кемеровской области»</a:t>
            </a:r>
          </a:p>
        </p:txBody>
      </p:sp>
    </p:spTree>
    <p:extLst>
      <p:ext uri="{BB962C8B-B14F-4D97-AF65-F5344CB8AC3E}">
        <p14:creationId xmlns:p14="http://schemas.microsoft.com/office/powerpoint/2010/main" val="35985185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265" y="-42530"/>
            <a:ext cx="617709" cy="120153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59793" y="341428"/>
            <a:ext cx="10584795" cy="1216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rgbClr val="3B4555"/>
                </a:solidFill>
                <a:latin typeface="Futura PT Bold" panose="020B0902020204020203" pitchFamily="34" charset="-52"/>
              </a:rPr>
              <a:t>Уполномоченный орган </a:t>
            </a:r>
          </a:p>
          <a:p>
            <a:endParaRPr lang="ru-RU" sz="4104" dirty="0">
              <a:solidFill>
                <a:srgbClr val="3B4555"/>
              </a:solidFill>
              <a:latin typeface="Futura PT Bold" panose="020B0902020204020203" pitchFamily="34" charset="-52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1287148" y="1117961"/>
            <a:ext cx="10330086" cy="0"/>
          </a:xfrm>
          <a:prstGeom prst="line">
            <a:avLst/>
          </a:prstGeom>
          <a:ln w="12700"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CC068FB5-1562-D343-BD66-7D6E84E547FC}"/>
              </a:ext>
            </a:extLst>
          </p:cNvPr>
          <p:cNvSpPr/>
          <p:nvPr/>
        </p:nvSpPr>
        <p:spPr>
          <a:xfrm>
            <a:off x="940953" y="1246617"/>
            <a:ext cx="10310094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rgbClr val="3B4555"/>
                </a:solidFill>
                <a:latin typeface="Futura PT Bold" panose="020B0902020204020203" pitchFamily="34" charset="-52"/>
              </a:rPr>
              <a:t>Департамент  инвестиционной политики  и развития предпринимательства Кузбасса</a:t>
            </a:r>
          </a:p>
          <a:p>
            <a:pPr algn="ctr"/>
            <a:endParaRPr lang="ru-RU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ru-RU" sz="3600" dirty="0">
              <a:solidFill>
                <a:srgbClr val="3B4555"/>
              </a:solidFill>
              <a:latin typeface="Futura PT Light" panose="020B0402020204020303" pitchFamily="34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CC068FB5-1562-D343-BD66-7D6E84E547FC}"/>
              </a:ext>
            </a:extLst>
          </p:cNvPr>
          <p:cNvSpPr/>
          <p:nvPr/>
        </p:nvSpPr>
        <p:spPr>
          <a:xfrm>
            <a:off x="1503870" y="2451419"/>
            <a:ext cx="317380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accent1">
                    <a:lumMod val="75000"/>
                  </a:schemeClr>
                </a:solidFill>
              </a:rPr>
              <a:t>ОРВ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CC068FB5-1562-D343-BD66-7D6E84E547FC}"/>
              </a:ext>
            </a:extLst>
          </p:cNvPr>
          <p:cNvSpPr/>
          <p:nvPr/>
        </p:nvSpPr>
        <p:spPr>
          <a:xfrm>
            <a:off x="5428293" y="3158572"/>
            <a:ext cx="62689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Подготовка плана экспертизы на год</a:t>
            </a:r>
          </a:p>
          <a:p>
            <a:r>
              <a:rPr lang="ru-RU" sz="2400" dirty="0"/>
              <a:t>Проведение публичных консультаций</a:t>
            </a:r>
          </a:p>
          <a:p>
            <a:r>
              <a:rPr lang="ru-RU" sz="2400" dirty="0"/>
              <a:t>Организация согласительных совещаний</a:t>
            </a:r>
          </a:p>
          <a:p>
            <a:r>
              <a:rPr lang="ru-RU" sz="2400" dirty="0"/>
              <a:t>Подготовка заключений об экспертизе 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CC068FB5-1562-D343-BD66-7D6E84E547FC}"/>
              </a:ext>
            </a:extLst>
          </p:cNvPr>
          <p:cNvSpPr/>
          <p:nvPr/>
        </p:nvSpPr>
        <p:spPr>
          <a:xfrm>
            <a:off x="5428293" y="4908725"/>
            <a:ext cx="57255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Обеспечение работы официального сайта</a:t>
            </a:r>
          </a:p>
          <a:p>
            <a:r>
              <a:rPr lang="ru-RU" sz="2400" dirty="0"/>
              <a:t>Методическая поддержка разработчиков и уполномоченных органов муниципальных образований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CC068FB5-1562-D343-BD66-7D6E84E547FC}"/>
              </a:ext>
            </a:extLst>
          </p:cNvPr>
          <p:cNvSpPr/>
          <p:nvPr/>
        </p:nvSpPr>
        <p:spPr>
          <a:xfrm>
            <a:off x="5428293" y="2512973"/>
            <a:ext cx="49582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Подготовка заключений об ОРВ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CC068FB5-1562-D343-BD66-7D6E84E547FC}"/>
              </a:ext>
            </a:extLst>
          </p:cNvPr>
          <p:cNvSpPr/>
          <p:nvPr/>
        </p:nvSpPr>
        <p:spPr>
          <a:xfrm>
            <a:off x="1439548" y="4908725"/>
            <a:ext cx="338594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dirty="0">
                <a:solidFill>
                  <a:schemeClr val="accent1">
                    <a:lumMod val="75000"/>
                  </a:schemeClr>
                </a:solidFill>
              </a:rPr>
              <a:t>Информационное и методическое обеспечение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CC068FB5-1562-D343-BD66-7D6E84E547FC}"/>
              </a:ext>
            </a:extLst>
          </p:cNvPr>
          <p:cNvSpPr/>
          <p:nvPr/>
        </p:nvSpPr>
        <p:spPr>
          <a:xfrm>
            <a:off x="1439548" y="3647976"/>
            <a:ext cx="323812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accent1">
                    <a:lumMod val="75000"/>
                  </a:schemeClr>
                </a:solidFill>
              </a:rPr>
              <a:t>Экспертиза</a:t>
            </a:r>
          </a:p>
        </p:txBody>
      </p:sp>
    </p:spTree>
    <p:extLst>
      <p:ext uri="{BB962C8B-B14F-4D97-AF65-F5344CB8AC3E}">
        <p14:creationId xmlns:p14="http://schemas.microsoft.com/office/powerpoint/2010/main" val="33463795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9464" y="1586000"/>
            <a:ext cx="3682592" cy="200364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265" y="-42530"/>
            <a:ext cx="617709" cy="120153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06391" y="272841"/>
            <a:ext cx="10584795" cy="1216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rgbClr val="3B4555"/>
                </a:solidFill>
                <a:latin typeface="Futura PT Bold" panose="020B0902020204020203" pitchFamily="34" charset="-52"/>
              </a:rPr>
              <a:t>ОРВ в Кемеровской области – Кузбассе </a:t>
            </a:r>
          </a:p>
          <a:p>
            <a:endParaRPr lang="ru-RU" sz="4104" dirty="0">
              <a:solidFill>
                <a:srgbClr val="3B4555"/>
              </a:solidFill>
              <a:latin typeface="Futura PT Bold" panose="020B0902020204020203" pitchFamily="34" charset="-52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1306841" y="1021402"/>
            <a:ext cx="10294924" cy="0"/>
          </a:xfrm>
          <a:prstGeom prst="line">
            <a:avLst/>
          </a:prstGeom>
          <a:ln w="12700"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7491" y="1884227"/>
            <a:ext cx="4859796" cy="2902236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CC068FB5-1562-D343-BD66-7D6E84E547FC}"/>
              </a:ext>
            </a:extLst>
          </p:cNvPr>
          <p:cNvSpPr/>
          <p:nvPr/>
        </p:nvSpPr>
        <p:spPr>
          <a:xfrm>
            <a:off x="6295883" y="4962900"/>
            <a:ext cx="47014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u="sng" dirty="0">
                <a:solidFill>
                  <a:schemeClr val="accent1"/>
                </a:solidFill>
                <a:hlinkClick r:id="rId5"/>
              </a:rPr>
              <a:t>www.facebook.com/orv.ako/</a:t>
            </a:r>
            <a:r>
              <a:rPr lang="ru-RU" sz="2800" u="sng" dirty="0">
                <a:solidFill>
                  <a:schemeClr val="accent1"/>
                </a:solidFill>
                <a:hlinkClick r:id="rId5"/>
              </a:rPr>
              <a:t> </a:t>
            </a:r>
            <a:endParaRPr lang="ru-RU" sz="2800" u="sng" dirty="0">
              <a:solidFill>
                <a:schemeClr val="accent1"/>
              </a:solidFill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CC068FB5-1562-D343-BD66-7D6E84E547FC}"/>
              </a:ext>
            </a:extLst>
          </p:cNvPr>
          <p:cNvSpPr/>
          <p:nvPr/>
        </p:nvSpPr>
        <p:spPr>
          <a:xfrm>
            <a:off x="1357927" y="1101056"/>
            <a:ext cx="398566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u="sng" dirty="0">
                <a:solidFill>
                  <a:schemeClr val="accent1"/>
                </a:solidFill>
                <a:hlinkClick r:id="rId6"/>
              </a:rPr>
              <a:t>regulation.kemobl.ru</a:t>
            </a:r>
            <a:endParaRPr lang="ru-RU" sz="2800" u="sng" dirty="0">
              <a:solidFill>
                <a:schemeClr val="accent1"/>
              </a:solidFill>
            </a:endParaRPr>
          </a:p>
          <a:p>
            <a:r>
              <a:rPr lang="ru-RU" sz="2800" dirty="0"/>
              <a:t> 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983" y="4252410"/>
            <a:ext cx="3682592" cy="1944200"/>
          </a:xfrm>
          <a:prstGeom prst="rect">
            <a:avLst/>
          </a:prstGeom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CC068FB5-1562-D343-BD66-7D6E84E547FC}"/>
              </a:ext>
            </a:extLst>
          </p:cNvPr>
          <p:cNvSpPr/>
          <p:nvPr/>
        </p:nvSpPr>
        <p:spPr>
          <a:xfrm>
            <a:off x="1357926" y="3730877"/>
            <a:ext cx="398566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u="sng" dirty="0">
                <a:solidFill>
                  <a:schemeClr val="accent1"/>
                </a:solidFill>
              </a:rPr>
              <a:t>https://keminvest.ru</a:t>
            </a:r>
            <a:r>
              <a:rPr lang="ru-RU" sz="28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3670147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265" y="-42530"/>
            <a:ext cx="617709" cy="120153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87403" y="272290"/>
            <a:ext cx="10584795" cy="1216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rgbClr val="3B4555"/>
                </a:solidFill>
                <a:latin typeface="Futura PT Bold" panose="020B0902020204020203" pitchFamily="34" charset="-52"/>
              </a:rPr>
              <a:t>Взаимодействие с деловыми объединениями</a:t>
            </a:r>
          </a:p>
          <a:p>
            <a:endParaRPr lang="ru-RU" sz="4104" dirty="0">
              <a:solidFill>
                <a:srgbClr val="3B4555"/>
              </a:solidFill>
              <a:latin typeface="Futura PT Bold" panose="020B0902020204020203" pitchFamily="34" charset="-52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1408731" y="995276"/>
            <a:ext cx="9485692" cy="0"/>
          </a:xfrm>
          <a:prstGeom prst="line">
            <a:avLst/>
          </a:prstGeom>
          <a:ln w="12700"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1161313" y="1981417"/>
            <a:ext cx="9980528" cy="312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2913">
              <a:lnSpc>
                <a:spcPct val="130000"/>
              </a:lnSpc>
              <a:spcAft>
                <a:spcPts val="600"/>
              </a:spcAft>
              <a:tabLst>
                <a:tab pos="715963" algn="l"/>
              </a:tabLst>
            </a:pPr>
            <a:r>
              <a:rPr lang="ru-RU" sz="2800" dirty="0"/>
              <a:t>•	Союз «Кузбасская торгово-промышленная палата»</a:t>
            </a:r>
          </a:p>
          <a:p>
            <a:pPr indent="442913">
              <a:lnSpc>
                <a:spcPct val="130000"/>
              </a:lnSpc>
              <a:spcAft>
                <a:spcPts val="600"/>
              </a:spcAft>
              <a:tabLst>
                <a:tab pos="715963" algn="l"/>
              </a:tabLst>
            </a:pPr>
            <a:r>
              <a:rPr lang="ru-RU" sz="2800" dirty="0"/>
              <a:t>•	Кемеровское областное отделение «ОПОРА РОССИИ» </a:t>
            </a:r>
          </a:p>
          <a:p>
            <a:pPr indent="442913">
              <a:lnSpc>
                <a:spcPct val="130000"/>
              </a:lnSpc>
              <a:spcAft>
                <a:spcPts val="600"/>
              </a:spcAft>
              <a:tabLst>
                <a:tab pos="715963" algn="l"/>
              </a:tabLst>
            </a:pPr>
            <a:r>
              <a:rPr lang="ru-RU" sz="2800" dirty="0"/>
              <a:t>•	Кемеровское региональное отделение «Деловой России» </a:t>
            </a:r>
          </a:p>
          <a:p>
            <a:pPr indent="442913">
              <a:lnSpc>
                <a:spcPct val="130000"/>
              </a:lnSpc>
              <a:spcAft>
                <a:spcPts val="600"/>
              </a:spcAft>
              <a:tabLst>
                <a:tab pos="715963" algn="l"/>
              </a:tabLst>
            </a:pPr>
            <a:r>
              <a:rPr lang="ru-RU" sz="2800" dirty="0"/>
              <a:t>• Уполномоченный по защите прав предпринимателей в Кемеровской области - Кузбасса</a:t>
            </a:r>
          </a:p>
        </p:txBody>
      </p:sp>
    </p:spTree>
    <p:extLst>
      <p:ext uri="{BB962C8B-B14F-4D97-AF65-F5344CB8AC3E}">
        <p14:creationId xmlns:p14="http://schemas.microsoft.com/office/powerpoint/2010/main" val="10202626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265" y="-42530"/>
            <a:ext cx="617709" cy="120153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40953" y="277593"/>
            <a:ext cx="10584795" cy="1216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rgbClr val="3B4555"/>
                </a:solidFill>
                <a:latin typeface="Futura PT Bold" panose="020B0902020204020203" pitchFamily="34" charset="-52"/>
              </a:rPr>
              <a:t>Согласительные процедуры</a:t>
            </a:r>
          </a:p>
          <a:p>
            <a:endParaRPr lang="ru-RU" sz="4104" dirty="0">
              <a:solidFill>
                <a:srgbClr val="3B4555"/>
              </a:solidFill>
              <a:latin typeface="Futura PT Bold" panose="020B0902020204020203" pitchFamily="34" charset="-52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1169199" y="907608"/>
            <a:ext cx="10356549" cy="0"/>
          </a:xfrm>
          <a:prstGeom prst="line">
            <a:avLst/>
          </a:prstGeom>
          <a:ln w="12700"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CC068FB5-1562-D343-BD66-7D6E84E547FC}"/>
              </a:ext>
            </a:extLst>
          </p:cNvPr>
          <p:cNvSpPr/>
          <p:nvPr/>
        </p:nvSpPr>
        <p:spPr>
          <a:xfrm>
            <a:off x="940953" y="1270037"/>
            <a:ext cx="10584795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/>
          </a:p>
          <a:p>
            <a:pPr algn="ctr"/>
            <a:r>
              <a:rPr lang="ru-RU" sz="2800" b="1" dirty="0"/>
              <a:t>ПРОЦЕДУРЫ ПО УРЕГУЛИРОВАНИЮ РАЗНОГЛАСИЙ </a:t>
            </a:r>
          </a:p>
          <a:p>
            <a:pPr algn="ctr"/>
            <a:r>
              <a:rPr lang="ru-RU" sz="2800" b="1" dirty="0"/>
              <a:t>МЕЖДУ УЧАСТНИКАМИ ПУБЛИЧНЫХ КОНСУЛЬТАЦИЙ</a:t>
            </a:r>
            <a:endParaRPr lang="ru-RU" sz="2800" dirty="0">
              <a:solidFill>
                <a:srgbClr val="3B4555"/>
              </a:solidFill>
              <a:latin typeface="Futura PT Light" panose="020B0402020204020303" pitchFamily="34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CC068FB5-1562-D343-BD66-7D6E84E547FC}"/>
              </a:ext>
            </a:extLst>
          </p:cNvPr>
          <p:cNvSpPr/>
          <p:nvPr/>
        </p:nvSpPr>
        <p:spPr>
          <a:xfrm>
            <a:off x="1064931" y="307444"/>
            <a:ext cx="33609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endParaRPr lang="ru-RU" sz="3600" dirty="0">
              <a:solidFill>
                <a:srgbClr val="3B4555"/>
              </a:solidFill>
              <a:latin typeface="Futura PT Light" panose="020B0402020204020303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ru-RU" sz="3600" dirty="0">
              <a:solidFill>
                <a:srgbClr val="3B4555"/>
              </a:solidFill>
              <a:latin typeface="Futura PT Light" panose="020B0402020204020303" pitchFamily="34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CC068FB5-1562-D343-BD66-7D6E84E547FC}"/>
              </a:ext>
            </a:extLst>
          </p:cNvPr>
          <p:cNvSpPr/>
          <p:nvPr/>
        </p:nvSpPr>
        <p:spPr>
          <a:xfrm>
            <a:off x="4716811" y="3735246"/>
            <a:ext cx="226838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/>
              <a:t>Согласительное совещание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ru-RU" sz="3600" dirty="0">
              <a:solidFill>
                <a:srgbClr val="3B4555"/>
              </a:solidFill>
              <a:latin typeface="Futura PT Light" panose="020B0402020204020303" pitchFamily="34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CC068FB5-1562-D343-BD66-7D6E84E547FC}"/>
              </a:ext>
            </a:extLst>
          </p:cNvPr>
          <p:cNvSpPr/>
          <p:nvPr/>
        </p:nvSpPr>
        <p:spPr>
          <a:xfrm>
            <a:off x="8881789" y="3044160"/>
            <a:ext cx="298131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/>
              <a:t>Заседание Совета </a:t>
            </a:r>
          </a:p>
          <a:p>
            <a:pPr algn="ctr"/>
            <a:r>
              <a:rPr lang="ru-RU" sz="2400" dirty="0"/>
              <a:t>по инвестиционной и инновационной деятельности </a:t>
            </a:r>
          </a:p>
          <a:p>
            <a:pPr algn="ctr"/>
            <a:r>
              <a:rPr lang="ru-RU" sz="2400" dirty="0"/>
              <a:t>при Губернаторе Кемеровской области - Кузбасса</a:t>
            </a:r>
            <a:endParaRPr lang="ru-RU" sz="2400" dirty="0">
              <a:solidFill>
                <a:srgbClr val="3B4555"/>
              </a:solidFill>
              <a:latin typeface="Futura PT Light" panose="020B0402020204020303" pitchFamily="34" charset="0"/>
            </a:endParaRPr>
          </a:p>
        </p:txBody>
      </p:sp>
      <p:sp>
        <p:nvSpPr>
          <p:cNvPr id="11" name="Стрелка вниз 10"/>
          <p:cNvSpPr/>
          <p:nvPr/>
        </p:nvSpPr>
        <p:spPr>
          <a:xfrm rot="16200000">
            <a:off x="3126115" y="3250003"/>
            <a:ext cx="1408360" cy="1896638"/>
          </a:xfrm>
          <a:prstGeom prst="downArrow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CC068FB5-1562-D343-BD66-7D6E84E547FC}"/>
              </a:ext>
            </a:extLst>
          </p:cNvPr>
          <p:cNvSpPr/>
          <p:nvPr/>
        </p:nvSpPr>
        <p:spPr>
          <a:xfrm>
            <a:off x="626391" y="3475047"/>
            <a:ext cx="2350367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dirty="0"/>
          </a:p>
          <a:p>
            <a:pPr algn="ctr"/>
            <a:r>
              <a:rPr lang="ru-RU" sz="2400" dirty="0"/>
              <a:t>Публичные консультации</a:t>
            </a:r>
          </a:p>
          <a:p>
            <a:pPr algn="ctr"/>
            <a:endParaRPr lang="ru-RU" sz="2000" dirty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CC068FB5-1562-D343-BD66-7D6E84E547FC}"/>
              </a:ext>
            </a:extLst>
          </p:cNvPr>
          <p:cNvSpPr/>
          <p:nvPr/>
        </p:nvSpPr>
        <p:spPr>
          <a:xfrm>
            <a:off x="2745407" y="4013656"/>
            <a:ext cx="176239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разногласия</a:t>
            </a:r>
          </a:p>
        </p:txBody>
      </p:sp>
      <p:sp>
        <p:nvSpPr>
          <p:cNvPr id="16" name="Стрелка вниз 15"/>
          <p:cNvSpPr/>
          <p:nvPr/>
        </p:nvSpPr>
        <p:spPr>
          <a:xfrm rot="16200000">
            <a:off x="7309306" y="3200498"/>
            <a:ext cx="1408360" cy="2079969"/>
          </a:xfrm>
          <a:prstGeom prst="downArrow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CC068FB5-1562-D343-BD66-7D6E84E547FC}"/>
              </a:ext>
            </a:extLst>
          </p:cNvPr>
          <p:cNvSpPr/>
          <p:nvPr/>
        </p:nvSpPr>
        <p:spPr>
          <a:xfrm>
            <a:off x="6842395" y="3917316"/>
            <a:ext cx="21705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750" dirty="0"/>
              <a:t>неурегулированные</a:t>
            </a:r>
            <a:r>
              <a:rPr lang="ru-RU" dirty="0"/>
              <a:t> разногласия</a:t>
            </a:r>
          </a:p>
        </p:txBody>
      </p:sp>
    </p:spTree>
    <p:extLst>
      <p:ext uri="{BB962C8B-B14F-4D97-AF65-F5344CB8AC3E}">
        <p14:creationId xmlns:p14="http://schemas.microsoft.com/office/powerpoint/2010/main" val="6332358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265" y="-42530"/>
            <a:ext cx="617709" cy="120153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87403" y="272290"/>
            <a:ext cx="10584795" cy="1216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rgbClr val="3B4555"/>
                </a:solidFill>
                <a:latin typeface="Futura PT Bold" panose="020B0902020204020203" pitchFamily="34" charset="-52"/>
              </a:rPr>
              <a:t>ОРВ в Кемеровской области – Кузбассе </a:t>
            </a:r>
          </a:p>
          <a:p>
            <a:endParaRPr lang="ru-RU" sz="4104" dirty="0">
              <a:solidFill>
                <a:srgbClr val="3B4555"/>
              </a:solidFill>
              <a:latin typeface="Futura PT Bold" panose="020B0902020204020203" pitchFamily="34" charset="-52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1408731" y="995276"/>
            <a:ext cx="9485692" cy="0"/>
          </a:xfrm>
          <a:prstGeom prst="line">
            <a:avLst/>
          </a:prstGeom>
          <a:ln w="12700"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887403" y="1294041"/>
            <a:ext cx="5230428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/>
              <a:t>В </a:t>
            </a:r>
            <a:r>
              <a:rPr lang="ru-RU" sz="3200" dirty="0">
                <a:solidFill>
                  <a:srgbClr val="3B4555"/>
                </a:solidFill>
                <a:latin typeface="Futura PT Bold" panose="020B0902020204020203" pitchFamily="34" charset="-52"/>
              </a:rPr>
              <a:t>2019 </a:t>
            </a:r>
            <a:r>
              <a:rPr lang="ru-RU" sz="2800" dirty="0"/>
              <a:t>году</a:t>
            </a:r>
          </a:p>
          <a:p>
            <a:pPr algn="ctr"/>
            <a:endParaRPr lang="ru-RU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1" dirty="0"/>
              <a:t>55</a:t>
            </a:r>
            <a:r>
              <a:rPr lang="ru-RU" sz="2800" dirty="0"/>
              <a:t> заключений об ОРВ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1" dirty="0"/>
              <a:t>10 </a:t>
            </a:r>
            <a:r>
              <a:rPr lang="ru-RU" sz="2800" dirty="0"/>
              <a:t>заключений об экспертизе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1" dirty="0"/>
              <a:t>3</a:t>
            </a:r>
            <a:r>
              <a:rPr lang="ru-RU" sz="2800" dirty="0"/>
              <a:t> согласительных совещания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716434" y="1294041"/>
            <a:ext cx="5230428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/>
              <a:t>В </a:t>
            </a:r>
            <a:r>
              <a:rPr lang="ru-RU" sz="3200" dirty="0">
                <a:solidFill>
                  <a:srgbClr val="3B4555"/>
                </a:solidFill>
                <a:latin typeface="Futura PT Bold" panose="020B0902020204020203" pitchFamily="34" charset="-52"/>
              </a:rPr>
              <a:t>2020</a:t>
            </a:r>
            <a:r>
              <a:rPr lang="ru-RU" sz="2800" dirty="0"/>
              <a:t> году </a:t>
            </a:r>
          </a:p>
          <a:p>
            <a:pPr algn="ctr"/>
            <a:endParaRPr lang="ru-RU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1" dirty="0"/>
              <a:t>72</a:t>
            </a:r>
            <a:r>
              <a:rPr lang="ru-RU" sz="2800" dirty="0"/>
              <a:t> заключения об ОРВ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1" dirty="0"/>
              <a:t>8</a:t>
            </a:r>
            <a:r>
              <a:rPr lang="ru-RU" sz="2800" dirty="0"/>
              <a:t> заключений об экспертизе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1" dirty="0"/>
              <a:t>2</a:t>
            </a:r>
            <a:r>
              <a:rPr lang="ru-RU" sz="2800" dirty="0"/>
              <a:t> согласительных совещания</a:t>
            </a:r>
            <a:endParaRPr lang="ru-RU" sz="2800" dirty="0">
              <a:solidFill>
                <a:srgbClr val="3B4555"/>
              </a:solidFill>
              <a:latin typeface="Futura PT Light" panose="020B0402020204020303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ru-RU" sz="3600" dirty="0">
              <a:solidFill>
                <a:srgbClr val="3B4555"/>
              </a:solidFill>
              <a:latin typeface="Futura PT Light" panose="020B0402020204020303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621386" y="3655477"/>
            <a:ext cx="5311909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/>
              <a:t>В </a:t>
            </a:r>
            <a:r>
              <a:rPr lang="ru-RU" sz="3200" dirty="0">
                <a:solidFill>
                  <a:srgbClr val="3B4555"/>
                </a:solidFill>
                <a:latin typeface="Futura PT Bold" panose="020B0902020204020203" pitchFamily="34" charset="-52"/>
              </a:rPr>
              <a:t>2021 </a:t>
            </a:r>
            <a:r>
              <a:rPr lang="ru-RU" sz="2800" dirty="0"/>
              <a:t>году</a:t>
            </a:r>
          </a:p>
          <a:p>
            <a:pPr algn="ctr"/>
            <a:r>
              <a:rPr lang="ru-RU" sz="1600" dirty="0"/>
              <a:t>(за 10 месяцев)</a:t>
            </a:r>
          </a:p>
          <a:p>
            <a:pPr algn="ctr"/>
            <a:endParaRPr lang="ru-RU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1" dirty="0"/>
              <a:t>91 </a:t>
            </a:r>
            <a:r>
              <a:rPr lang="ru-RU" sz="2800" dirty="0"/>
              <a:t>заключение об ОРВ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1" dirty="0"/>
              <a:t>4 </a:t>
            </a:r>
            <a:r>
              <a:rPr lang="ru-RU" sz="2800" dirty="0"/>
              <a:t>заключения об экспертизе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1" dirty="0"/>
              <a:t>2</a:t>
            </a:r>
            <a:r>
              <a:rPr lang="ru-RU" sz="2800" dirty="0"/>
              <a:t> согласительных совещания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1" dirty="0"/>
              <a:t>1</a:t>
            </a:r>
            <a:r>
              <a:rPr lang="ru-RU" sz="2800" dirty="0"/>
              <a:t> заседание Совета </a:t>
            </a:r>
          </a:p>
        </p:txBody>
      </p:sp>
    </p:spTree>
    <p:extLst>
      <p:ext uri="{BB962C8B-B14F-4D97-AF65-F5344CB8AC3E}">
        <p14:creationId xmlns:p14="http://schemas.microsoft.com/office/powerpoint/2010/main" val="39941108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265" y="-42530"/>
            <a:ext cx="617709" cy="120153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87403" y="272290"/>
            <a:ext cx="105847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ru-RU" sz="3200" dirty="0">
                <a:solidFill>
                  <a:srgbClr val="3B4555"/>
                </a:solidFill>
                <a:latin typeface="Futura PT Bold" panose="020B0902020204020203" pitchFamily="34" charset="-52"/>
              </a:rPr>
              <a:t>Количество проектов, направленных на ОРВ</a:t>
            </a:r>
            <a:endParaRPr lang="ru-RU" sz="4104" dirty="0">
              <a:solidFill>
                <a:srgbClr val="3B4555"/>
              </a:solidFill>
              <a:latin typeface="Futura PT Bold" panose="020B0902020204020203" pitchFamily="34" charset="-52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1408731" y="995276"/>
            <a:ext cx="9485692" cy="0"/>
          </a:xfrm>
          <a:prstGeom prst="line">
            <a:avLst/>
          </a:prstGeom>
          <a:ln w="12700"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56534091"/>
              </p:ext>
            </p:extLst>
          </p:nvPr>
        </p:nvGraphicFramePr>
        <p:xfrm>
          <a:off x="1408731" y="1303859"/>
          <a:ext cx="9210984" cy="50245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1252844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614</TotalTime>
  <Words>347</Words>
  <Application>Microsoft Office PowerPoint</Application>
  <PresentationFormat>Широкоэкранный</PresentationFormat>
  <Paragraphs>80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6" baseType="lpstr">
      <vt:lpstr>Arial</vt:lpstr>
      <vt:lpstr>Calibri</vt:lpstr>
      <vt:lpstr>Calibri Light</vt:lpstr>
      <vt:lpstr>Futura PT</vt:lpstr>
      <vt:lpstr>Futura PT Bold</vt:lpstr>
      <vt:lpstr>Futura PT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Microsoft Office User</dc:creator>
  <cp:lastModifiedBy>Мамайсур Людмила Сергеевна</cp:lastModifiedBy>
  <cp:revision>74</cp:revision>
  <cp:lastPrinted>2021-02-16T10:09:54Z</cp:lastPrinted>
  <dcterms:created xsi:type="dcterms:W3CDTF">2019-04-02T07:58:05Z</dcterms:created>
  <dcterms:modified xsi:type="dcterms:W3CDTF">2021-11-30T06:21:32Z</dcterms:modified>
</cp:coreProperties>
</file>