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70" r:id="rId2"/>
    <p:sldId id="281" r:id="rId3"/>
    <p:sldId id="265" r:id="rId4"/>
    <p:sldId id="278" r:id="rId5"/>
    <p:sldId id="280" r:id="rId6"/>
    <p:sldId id="296" r:id="rId7"/>
    <p:sldId id="294" r:id="rId8"/>
    <p:sldId id="283" r:id="rId9"/>
    <p:sldId id="298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2A5244"/>
    <a:srgbClr val="325D69"/>
    <a:srgbClr val="3F6495"/>
    <a:srgbClr val="47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9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Z:\!&#1044;&#1048;&#1080;&#1057;&#1056;%20&#8212;%20&#1082;&#1086;&#1087;&#1080;&#1103;%20(2)%20(1)\06.%20&#1054;&#1056;&#1042;\13.%20&#1054;&#1056;&#1042;%20&#1076;&#1083;&#1103;%20&#1079;&#1072;&#1087;&#1088;&#1086;&#1089;&#1086;&#1074;,%20&#1086;&#1090;&#1095;&#1077;&#1090;&#1086;&#1074;%20&#1076;&#1086;&#1082;&#1083;&#1072;&#1076;&#1086;&#1074;\&#1054;&#1056;&#1042;%20&#1074;%20&#1088;&#1072;&#1079;&#1088;&#1077;&#1079;&#1077;%20&#1054;&#1048;&#1043;&#1042;%20&#1079;&#1072;%201%20&#1082;&#1074;%202022%20&#1075;&#1086;&#1076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'За 2022 год'!$A$1:$A$13</c:f>
              <c:strCache>
                <c:ptCount val="13"/>
                <c:pt idx="0">
                  <c:v>Министерство социальной защиты населения Кузбасса</c:v>
                </c:pt>
                <c:pt idx="1">
                  <c:v>Министерство транспорта Кузбасса</c:v>
                </c:pt>
                <c:pt idx="2">
                  <c:v>Региональная энергетическая комиссия Кузбасса</c:v>
                </c:pt>
                <c:pt idx="3">
                  <c:v>Государственная жилищная инспекция Кузбасса</c:v>
                </c:pt>
                <c:pt idx="4">
                  <c:v>Министерство здравоохранения Кузбасса</c:v>
                </c:pt>
                <c:pt idx="5">
                  <c:v>Управление ветеринарии Кузбасса</c:v>
                </c:pt>
                <c:pt idx="6">
                  <c:v>Департамент инвестиционной политики и развития предпринимательства Кузбасса</c:v>
                </c:pt>
                <c:pt idx="7">
                  <c:v>Министерство природных ресурсов и экологии Кузбасса</c:v>
                </c:pt>
                <c:pt idx="8">
                  <c:v>Комитет по управлению государственным имуществом Кузбасса</c:v>
                </c:pt>
                <c:pt idx="9">
                  <c:v>Департамент лесного комплекса Кузбасса</c:v>
                </c:pt>
                <c:pt idx="10">
                  <c:v>Министерство промышленности и торговли Кузбасса</c:v>
                </c:pt>
                <c:pt idx="11">
                  <c:v>Министерство труда и занятости населения Кузбасса</c:v>
                </c:pt>
                <c:pt idx="12">
                  <c:v>Министерство сельского хозяйства и перерабатывающей промышленности Кузбасса</c:v>
                </c:pt>
              </c:strCache>
            </c:strRef>
          </c:cat>
          <c:val>
            <c:numRef>
              <c:f>'За 2022 год'!$B$1:$B$13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7</c:v>
                </c:pt>
                <c:pt idx="10">
                  <c:v>10</c:v>
                </c:pt>
                <c:pt idx="11">
                  <c:v>11</c:v>
                </c:pt>
                <c:pt idx="1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A4-4321-AE51-2FECA6432A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45548464"/>
        <c:axId val="445548792"/>
        <c:axId val="0"/>
      </c:bar3DChart>
      <c:catAx>
        <c:axId val="44554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548792"/>
        <c:crosses val="autoZero"/>
        <c:auto val="1"/>
        <c:lblAlgn val="ctr"/>
        <c:lblOffset val="100"/>
        <c:noMultiLvlLbl val="0"/>
      </c:catAx>
      <c:valAx>
        <c:axId val="445548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554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8469-D9FA-48F6-8808-C1C736E99E00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4BD01-46EB-40A1-A669-9E9B73D2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5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hyperlink" Target="http://regulation.kemobl.ru/" TargetMode="External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745078"/>
            <a:ext cx="859519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 развитии института оценки регулирующего воздействия в Кузбассе на региональном и муниципальном уровнях</a:t>
            </a: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27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r>
              <a:rPr lang="ru-RU" sz="2600" dirty="0">
                <a:solidFill>
                  <a:srgbClr val="3B4555"/>
                </a:solidFill>
                <a:latin typeface="Futura PT Light" panose="020B0402020204020303" pitchFamily="34" charset="0"/>
              </a:rPr>
              <a:t>Департамент</a:t>
            </a:r>
          </a:p>
          <a:p>
            <a:r>
              <a:rPr lang="ru-RU" sz="2600" dirty="0">
                <a:solidFill>
                  <a:srgbClr val="3B4555"/>
                </a:solidFill>
                <a:latin typeface="Futura PT Light" panose="020B0402020204020303" pitchFamily="34" charset="0"/>
              </a:rPr>
              <a:t>инвестиционной политики и развития предпринимательства  Кузбасса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ОРВ в муниципальных образованиях Кузбасса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507208" y="1351117"/>
            <a:ext cx="95018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4400" dirty="0">
                <a:solidFill>
                  <a:srgbClr val="3B4555"/>
                </a:solidFill>
                <a:latin typeface="Futura PT Bold" panose="020B0902020204020203" pitchFamily="34" charset="-52"/>
              </a:rPr>
              <a:t>Во всех муниципальных образованиях Кузбасса</a:t>
            </a:r>
          </a:p>
          <a:p>
            <a:pPr algn="ctr"/>
            <a:endParaRPr lang="ru-RU" sz="4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4400" dirty="0">
                <a:solidFill>
                  <a:srgbClr val="3B4555"/>
                </a:solidFill>
                <a:latin typeface="Futura PT Bold" panose="020B0902020204020203" pitchFamily="34" charset="-52"/>
              </a:rPr>
              <a:t>с декабря 2021 года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4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13312" y="1383424"/>
            <a:ext cx="479833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>
              <a:buFont typeface="Arial" panose="020B0604020202020204" pitchFamily="34" charset="0"/>
              <a:buChar char="•"/>
            </a:pP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34" y="4201164"/>
            <a:ext cx="547441" cy="547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17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Нормативно-правовая база в сфере ОРВ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31" y="167512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31" y="3889184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99463" y="1464816"/>
            <a:ext cx="10005134" cy="503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algn="just"/>
            <a:r>
              <a:rPr lang="ru-RU" sz="2400">
                <a:solidFill>
                  <a:srgbClr val="3B4555"/>
                </a:solidFill>
                <a:latin typeface="Futura PT Light" panose="020B0402020204020303" pitchFamily="34" charset="0"/>
              </a:rPr>
              <a:t>Закон </a:t>
            </a:r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Кемеровской области </a:t>
            </a: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от 26.12.2013 № 142-ОЗ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 </a:t>
            </a:r>
          </a:p>
          <a:p>
            <a:pPr marL="442913" algn="just"/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«О порядке проведения оценки регулирующего воздействия проектов нормативных правовых актов и экспертизы нормативных правовых актов в Кемеровской области - Кузбассе»</a:t>
            </a:r>
          </a:p>
          <a:p>
            <a:pPr marL="442913" algn="just"/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442913" algn="just"/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постановление Коллегии Администрации Кемеровской области </a:t>
            </a: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от 24.05.2013 № 203 </a:t>
            </a:r>
          </a:p>
          <a:p>
            <a:pPr marL="442913" algn="just"/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«Об оценке регулирующего воздействия проектов законов Кемеровской области - Кузбасса, иных проектов нормативных правовых актов Кемеровской области - Кузбасса и экспертизе нормативных правовых актов Кемеровской области - Кузбасса»</a:t>
            </a:r>
          </a:p>
        </p:txBody>
      </p:sp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793" y="341428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Уполномоченный орган 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7148" y="1117961"/>
            <a:ext cx="10330086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1246617"/>
            <a:ext cx="103100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Департамент  инвестиционной политики  и развития предпринимательства Кузбасса</a:t>
            </a:r>
          </a:p>
          <a:p>
            <a:pPr algn="ctr"/>
            <a:endParaRPr lang="ru-RU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503870" y="2451419"/>
            <a:ext cx="317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ОРВ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428293" y="3158572"/>
            <a:ext cx="6268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Подготовка плана экспертизы на год</a:t>
            </a:r>
          </a:p>
          <a:p>
            <a:r>
              <a:rPr lang="ru-RU" sz="2400" dirty="0"/>
              <a:t>Проведение публичных консультаций</a:t>
            </a:r>
          </a:p>
          <a:p>
            <a:r>
              <a:rPr lang="ru-RU" sz="2400" dirty="0"/>
              <a:t>Организация согласительных совещаний</a:t>
            </a:r>
          </a:p>
          <a:p>
            <a:r>
              <a:rPr lang="ru-RU" sz="2400" dirty="0"/>
              <a:t>Подготовка заключений об экспертизе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428293" y="4908725"/>
            <a:ext cx="5725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Обеспечение работы официального сайта</a:t>
            </a:r>
          </a:p>
          <a:p>
            <a:r>
              <a:rPr lang="ru-RU" sz="2400" dirty="0"/>
              <a:t>Методическая поддержка разработчиков и уполномоченных органов муниципальных образований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428293" y="2512973"/>
            <a:ext cx="495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Подготовка заключений об ОРВ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439548" y="4908725"/>
            <a:ext cx="3385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Информационное и методическое обеспечение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439548" y="3647976"/>
            <a:ext cx="3238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Экспертиза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334637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64" y="1586000"/>
            <a:ext cx="3682592" cy="2003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6391" y="272841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ОРВ в Кемеровской области – Кузбассе 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06841" y="1021402"/>
            <a:ext cx="10294924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498788" y="4838714"/>
            <a:ext cx="470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</a:rPr>
              <a:t>https://vk.com/orv_kuzbass</a:t>
            </a:r>
            <a:endParaRPr lang="ru-RU" sz="2800" u="sng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509464" y="1012146"/>
            <a:ext cx="3771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  <a:hlinkClick r:id="rId4"/>
              </a:rPr>
              <a:t>regulation.kemobl.ru</a:t>
            </a:r>
            <a:endParaRPr lang="ru-RU" sz="2800" u="sng" dirty="0">
              <a:solidFill>
                <a:schemeClr val="accent1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83" y="4252410"/>
            <a:ext cx="3682592" cy="19442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357926" y="3730877"/>
            <a:ext cx="3985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</a:rPr>
              <a:t>https://keminvest.ru</a:t>
            </a:r>
            <a:r>
              <a:rPr lang="ru-RU" sz="2800" dirty="0"/>
              <a:t> </a:t>
            </a:r>
          </a:p>
        </p:txBody>
      </p:sp>
      <p:pic>
        <p:nvPicPr>
          <p:cNvPr id="1026" name="Picture 2" descr="http://qrcoder.ru/code/?https%3A%2F%2Fregulation.kemobl.ru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44" y="2764767"/>
            <a:ext cx="82488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88" y="1335614"/>
            <a:ext cx="4664652" cy="3450499"/>
          </a:xfrm>
          <a:prstGeom prst="rect">
            <a:avLst/>
          </a:prstGeom>
        </p:spPr>
      </p:pic>
      <p:pic>
        <p:nvPicPr>
          <p:cNvPr id="1030" name="Picture 6" descr="http://qrcoder.ru/code/?https%3A%2F%2Fkeminvest.ru&amp;3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81" y="5354271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vk.com%2Forv_kuzbass&amp;3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51" y="3520999"/>
            <a:ext cx="1100589" cy="11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1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Взаимодействие с деловыми объединениями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61313" y="1981417"/>
            <a:ext cx="998052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>
              <a:lnSpc>
                <a:spcPct val="130000"/>
              </a:lnSpc>
              <a:spcAft>
                <a:spcPts val="600"/>
              </a:spcAft>
              <a:tabLst>
                <a:tab pos="715963" algn="l"/>
              </a:tabLst>
            </a:pPr>
            <a:r>
              <a:rPr lang="ru-RU" sz="2800" dirty="0"/>
              <a:t>•	Союз «Кузбасская торгово-промышленная палата»</a:t>
            </a:r>
          </a:p>
          <a:p>
            <a:pPr indent="442913">
              <a:lnSpc>
                <a:spcPct val="130000"/>
              </a:lnSpc>
              <a:spcAft>
                <a:spcPts val="600"/>
              </a:spcAft>
              <a:tabLst>
                <a:tab pos="715963" algn="l"/>
              </a:tabLst>
            </a:pPr>
            <a:r>
              <a:rPr lang="ru-RU" sz="2800" dirty="0"/>
              <a:t>•	Кемеровское областное отделение «ОПОРА РОССИИ» </a:t>
            </a:r>
          </a:p>
          <a:p>
            <a:pPr indent="442913">
              <a:lnSpc>
                <a:spcPct val="130000"/>
              </a:lnSpc>
              <a:spcAft>
                <a:spcPts val="600"/>
              </a:spcAft>
              <a:tabLst>
                <a:tab pos="715963" algn="l"/>
              </a:tabLst>
            </a:pPr>
            <a:r>
              <a:rPr lang="ru-RU" sz="2800" dirty="0"/>
              <a:t>•	Кемеровское региональное отделение «Деловой России» </a:t>
            </a:r>
          </a:p>
          <a:p>
            <a:pPr indent="442913">
              <a:lnSpc>
                <a:spcPct val="130000"/>
              </a:lnSpc>
              <a:spcAft>
                <a:spcPts val="600"/>
              </a:spcAft>
              <a:tabLst>
                <a:tab pos="715963" algn="l"/>
              </a:tabLst>
            </a:pPr>
            <a:r>
              <a:rPr lang="ru-RU" sz="2800" dirty="0"/>
              <a:t>• Уполномоченный по защите прав предпринимателей в Кемеровской области - Кузбасса</a:t>
            </a:r>
          </a:p>
        </p:txBody>
      </p:sp>
    </p:spTree>
    <p:extLst>
      <p:ext uri="{BB962C8B-B14F-4D97-AF65-F5344CB8AC3E}">
        <p14:creationId xmlns:p14="http://schemas.microsoft.com/office/powerpoint/2010/main" val="102026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953" y="277593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Согласительные процедуры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69199" y="907608"/>
            <a:ext cx="10356549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1270037"/>
            <a:ext cx="105847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2800" b="1" dirty="0"/>
              <a:t>ПРОЦЕДУРЫ ПО УРЕГУЛИРОВАНИЮ РАЗНОГЛАСИЙ </a:t>
            </a:r>
          </a:p>
          <a:p>
            <a:pPr algn="ctr"/>
            <a:r>
              <a:rPr lang="ru-RU" sz="2800" b="1" dirty="0"/>
              <a:t>МЕЖДУ УЧАСТНИКАМИ ПУБЛИЧНЫХ КОНСУЛЬТАЦИЙ</a:t>
            </a:r>
            <a:endParaRPr lang="ru-RU" sz="28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064931" y="307444"/>
            <a:ext cx="3360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4716811" y="3735246"/>
            <a:ext cx="226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Согласительное совещание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8881789" y="3044160"/>
            <a:ext cx="2981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Заседание Совета </a:t>
            </a:r>
          </a:p>
          <a:p>
            <a:pPr algn="ctr"/>
            <a:r>
              <a:rPr lang="ru-RU" sz="2400" dirty="0"/>
              <a:t>по инвестиционной и инновационной деятельности </a:t>
            </a:r>
          </a:p>
          <a:p>
            <a:pPr algn="ctr"/>
            <a:r>
              <a:rPr lang="ru-RU" sz="2400" dirty="0"/>
              <a:t>при Губернаторе Кемеровской области - Кузбасса</a:t>
            </a:r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3126115" y="3250003"/>
            <a:ext cx="1408360" cy="189663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26391" y="3475047"/>
            <a:ext cx="23503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400" dirty="0"/>
              <a:t>Публичные консультации</a:t>
            </a:r>
          </a:p>
          <a:p>
            <a:pPr algn="ctr"/>
            <a:endParaRPr lang="ru-RU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2745407" y="4013656"/>
            <a:ext cx="176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разногласия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7309306" y="3200498"/>
            <a:ext cx="1408360" cy="207996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842395" y="3917316"/>
            <a:ext cx="217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/>
              <a:t>неурегулированные</a:t>
            </a:r>
            <a:r>
              <a:rPr lang="ru-RU" dirty="0"/>
              <a:t> разногласия</a:t>
            </a:r>
          </a:p>
        </p:txBody>
      </p:sp>
    </p:spTree>
    <p:extLst>
      <p:ext uri="{BB962C8B-B14F-4D97-AF65-F5344CB8AC3E}">
        <p14:creationId xmlns:p14="http://schemas.microsoft.com/office/powerpoint/2010/main" val="63323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ОРВ в Кемеровской области – Кузбассе 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87403" y="1294041"/>
            <a:ext cx="52304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2020</a:t>
            </a:r>
            <a:r>
              <a:rPr lang="ru-RU" sz="2800" dirty="0"/>
              <a:t> году </a:t>
            </a:r>
          </a:p>
          <a:p>
            <a:pPr algn="ctr"/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72</a:t>
            </a:r>
            <a:r>
              <a:rPr lang="ru-RU" sz="2800" dirty="0"/>
              <a:t> заключения об ОРВ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8</a:t>
            </a:r>
            <a:r>
              <a:rPr lang="ru-RU" sz="2800" dirty="0"/>
              <a:t> заключений об экспертизе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2</a:t>
            </a:r>
            <a:r>
              <a:rPr lang="ru-RU" sz="2800" dirty="0"/>
              <a:t> согласительных совещания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6434" y="1294041"/>
            <a:ext cx="52304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2021 </a:t>
            </a:r>
            <a:r>
              <a:rPr lang="ru-RU" sz="2800" dirty="0"/>
              <a:t>году</a:t>
            </a:r>
          </a:p>
          <a:p>
            <a:pPr algn="ctr"/>
            <a:endParaRPr lang="ru-RU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112 </a:t>
            </a:r>
            <a:r>
              <a:rPr lang="ru-RU" sz="2800" dirty="0"/>
              <a:t>заключений об ОРВ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5 </a:t>
            </a:r>
            <a:r>
              <a:rPr lang="ru-RU" sz="2800" dirty="0"/>
              <a:t>заключений об экспертизе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3</a:t>
            </a:r>
            <a:r>
              <a:rPr lang="ru-RU" sz="2800" dirty="0"/>
              <a:t> согласительных совещания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1</a:t>
            </a:r>
            <a:r>
              <a:rPr lang="ru-RU" sz="2800" dirty="0"/>
              <a:t> заседание Совета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1386" y="3856645"/>
            <a:ext cx="53119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202</a:t>
            </a:r>
            <a:r>
              <a:rPr lang="en-US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2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 </a:t>
            </a:r>
            <a:r>
              <a:rPr lang="ru-RU" sz="2800" dirty="0"/>
              <a:t>году</a:t>
            </a:r>
            <a:endParaRPr lang="en-US" sz="2800" dirty="0"/>
          </a:p>
          <a:p>
            <a:pPr algn="ctr"/>
            <a:r>
              <a:rPr lang="en-US" sz="1400" dirty="0"/>
              <a:t>(</a:t>
            </a:r>
            <a:r>
              <a:rPr lang="ru-RU" sz="1400" dirty="0"/>
              <a:t>за</a:t>
            </a:r>
            <a:r>
              <a:rPr lang="en-US" sz="1400" dirty="0"/>
              <a:t> 3 </a:t>
            </a:r>
            <a:r>
              <a:rPr lang="ru-RU" sz="1400" dirty="0"/>
              <a:t>квартала)</a:t>
            </a:r>
          </a:p>
          <a:p>
            <a:pPr algn="ctr"/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/>
              <a:t>66</a:t>
            </a:r>
            <a:r>
              <a:rPr lang="ru-RU" sz="2800" b="1"/>
              <a:t> </a:t>
            </a:r>
            <a:r>
              <a:rPr lang="ru-RU" sz="2800" dirty="0"/>
              <a:t>заключений об ОРВ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10 </a:t>
            </a:r>
            <a:r>
              <a:rPr lang="ru-RU" sz="2800" dirty="0"/>
              <a:t>заключений об экспертизе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2</a:t>
            </a:r>
            <a:r>
              <a:rPr lang="ru-RU" sz="2800" dirty="0"/>
              <a:t> согласительных совещания</a:t>
            </a:r>
          </a:p>
        </p:txBody>
      </p:sp>
    </p:spTree>
    <p:extLst>
      <p:ext uri="{BB962C8B-B14F-4D97-AF65-F5344CB8AC3E}">
        <p14:creationId xmlns:p14="http://schemas.microsoft.com/office/powerpoint/2010/main" val="399411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179" y="19628"/>
            <a:ext cx="10584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Количество проектов, 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направленных на ОРВ за 3 квартала 2022 года</a:t>
            </a:r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1086282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110158"/>
              </p:ext>
            </p:extLst>
          </p:nvPr>
        </p:nvGraphicFramePr>
        <p:xfrm>
          <a:off x="1635894" y="1038139"/>
          <a:ext cx="9092462" cy="548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2528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319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Futura PT</vt:lpstr>
      <vt:lpstr>Futura PT Bold</vt:lpstr>
      <vt:lpstr>Futura PT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Мамайсур Людмила Сергеевна</cp:lastModifiedBy>
  <cp:revision>86</cp:revision>
  <cp:lastPrinted>2021-02-16T10:09:54Z</cp:lastPrinted>
  <dcterms:created xsi:type="dcterms:W3CDTF">2019-04-02T07:58:05Z</dcterms:created>
  <dcterms:modified xsi:type="dcterms:W3CDTF">2022-10-19T09:47:09Z</dcterms:modified>
</cp:coreProperties>
</file>